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1"/>
  </p:notesMasterIdLst>
  <p:handoutMasterIdLst>
    <p:handoutMasterId r:id="rId22"/>
  </p:handoutMasterIdLst>
  <p:sldIdLst>
    <p:sldId id="265" r:id="rId5"/>
    <p:sldId id="3341" r:id="rId6"/>
    <p:sldId id="3387" r:id="rId7"/>
    <p:sldId id="3403" r:id="rId8"/>
    <p:sldId id="272" r:id="rId9"/>
    <p:sldId id="3455" r:id="rId10"/>
    <p:sldId id="3459" r:id="rId11"/>
    <p:sldId id="293" r:id="rId12"/>
    <p:sldId id="294" r:id="rId13"/>
    <p:sldId id="277" r:id="rId14"/>
    <p:sldId id="292" r:id="rId15"/>
    <p:sldId id="268" r:id="rId16"/>
    <p:sldId id="3461" r:id="rId17"/>
    <p:sldId id="295"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userDrawn="1">
          <p15:clr>
            <a:srgbClr val="A4A3A4"/>
          </p15:clr>
        </p15:guide>
        <p15:guide id="2" pos="4248" userDrawn="1">
          <p15:clr>
            <a:srgbClr val="A4A3A4"/>
          </p15:clr>
        </p15:guide>
        <p15:guide id="3" pos="2457" userDrawn="1">
          <p15:clr>
            <a:srgbClr val="A4A3A4"/>
          </p15:clr>
        </p15:guide>
        <p15:guide id="4" pos="234" userDrawn="1">
          <p15:clr>
            <a:srgbClr val="A4A3A4"/>
          </p15:clr>
        </p15:guide>
        <p15:guide id="5" pos="4089" userDrawn="1">
          <p15:clr>
            <a:srgbClr val="A4A3A4"/>
          </p15:clr>
        </p15:guide>
        <p15:guide id="6" pos="37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ngston, Zinnia" initials="KZ" lastIdx="7" clrIdx="0">
    <p:extLst>
      <p:ext uri="{19B8F6BF-5375-455C-9EA6-DF929625EA0E}">
        <p15:presenceInfo xmlns:p15="http://schemas.microsoft.com/office/powerpoint/2012/main" userId="S-1-5-21-597545548-1168997572-679101248-16968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5A6"/>
    <a:srgbClr val="330072"/>
    <a:srgbClr val="AD99C7"/>
    <a:srgbClr val="9843FF"/>
    <a:srgbClr val="7C2855"/>
    <a:srgbClr val="5A1D3D"/>
    <a:srgbClr val="AF6DFF"/>
    <a:srgbClr val="FF9933"/>
    <a:srgbClr val="CCEC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5220" autoAdjust="0"/>
  </p:normalViewPr>
  <p:slideViewPr>
    <p:cSldViewPr snapToGrid="0" showGuides="1">
      <p:cViewPr varScale="1">
        <p:scale>
          <a:sx n="82" d="100"/>
          <a:sy n="82" d="100"/>
        </p:scale>
        <p:origin x="614" y="53"/>
      </p:cViewPr>
      <p:guideLst>
        <p:guide orient="horz" pos="709"/>
        <p:guide pos="4248"/>
        <p:guide pos="2457"/>
        <p:guide pos="234"/>
        <p:guide pos="4089"/>
        <p:guide pos="370"/>
      </p:guideLst>
    </p:cSldViewPr>
  </p:slideViewPr>
  <p:notesTextViewPr>
    <p:cViewPr>
      <p:scale>
        <a:sx n="1" d="1"/>
        <a:sy n="1" d="1"/>
      </p:scale>
      <p:origin x="0" y="0"/>
    </p:cViewPr>
  </p:notesTextViewPr>
  <p:notesViewPr>
    <p:cSldViewPr snapToGrid="0" showGuides="1">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22/08/2022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22/08/2022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a:t>
            </a:fld>
            <a:endParaRPr lang="en-GB"/>
          </a:p>
        </p:txBody>
      </p:sp>
    </p:spTree>
    <p:extLst>
      <p:ext uri="{BB962C8B-B14F-4D97-AF65-F5344CB8AC3E}">
        <p14:creationId xmlns:p14="http://schemas.microsoft.com/office/powerpoint/2010/main" val="2351423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a:p>
        </p:txBody>
      </p:sp>
    </p:spTree>
    <p:extLst>
      <p:ext uri="{BB962C8B-B14F-4D97-AF65-F5344CB8AC3E}">
        <p14:creationId xmlns:p14="http://schemas.microsoft.com/office/powerpoint/2010/main" val="68545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a:p>
        </p:txBody>
      </p:sp>
    </p:spTree>
    <p:extLst>
      <p:ext uri="{BB962C8B-B14F-4D97-AF65-F5344CB8AC3E}">
        <p14:creationId xmlns:p14="http://schemas.microsoft.com/office/powerpoint/2010/main" val="628201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sp>
        <p:nvSpPr>
          <p:cNvPr id="6" name="Text Box 4">
            <a:extLst>
              <a:ext uri="{FF2B5EF4-FFF2-40B4-BE49-F238E27FC236}">
                <a16:creationId xmlns:a16="http://schemas.microsoft.com/office/drawing/2014/main" id="{733EB1D2-9EB5-4BBA-9043-DD9322866AB7}"/>
              </a:ext>
            </a:extLst>
          </p:cNvPr>
          <p:cNvSpPr txBox="1"/>
          <p:nvPr userDrawn="1"/>
        </p:nvSpPr>
        <p:spPr>
          <a:xfrm>
            <a:off x="3416324" y="6069477"/>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05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2050" name="Picture 2" descr="Image result for NHS">
            <a:extLst>
              <a:ext uri="{FF2B5EF4-FFF2-40B4-BE49-F238E27FC236}">
                <a16:creationId xmlns:a16="http://schemas.microsoft.com/office/drawing/2014/main" id="{C7720324-52E7-427C-B100-03381D45A7D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61546" y="363361"/>
            <a:ext cx="1440873" cy="582564"/>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16">
            <a:extLst>
              <a:ext uri="{FF2B5EF4-FFF2-40B4-BE49-F238E27FC236}">
                <a16:creationId xmlns:a16="http://schemas.microsoft.com/office/drawing/2014/main" id="{FB74D053-F10C-42AD-9B05-B605C0E8A623}"/>
              </a:ext>
            </a:extLst>
          </p:cNvPr>
          <p:cNvPicPr>
            <a:picLocks noChangeAspect="1"/>
          </p:cNvPicPr>
          <p:nvPr userDrawn="1"/>
        </p:nvPicPr>
        <p:blipFill>
          <a:blip r:embed="rId3"/>
          <a:stretch>
            <a:fillRect/>
          </a:stretch>
        </p:blipFill>
        <p:spPr>
          <a:xfrm>
            <a:off x="1438183" y="6427237"/>
            <a:ext cx="9280122" cy="314072"/>
          </a:xfrm>
          <a:prstGeom prst="rect">
            <a:avLst/>
          </a:prstGeom>
        </p:spPr>
      </p:pic>
      <p:sp>
        <p:nvSpPr>
          <p:cNvPr id="3" name="Rectangle 2">
            <a:extLst>
              <a:ext uri="{FF2B5EF4-FFF2-40B4-BE49-F238E27FC236}">
                <a16:creationId xmlns:a16="http://schemas.microsoft.com/office/drawing/2014/main" id="{B8B64FA5-02FF-4EF6-BB65-D029A0684501}"/>
              </a:ext>
            </a:extLst>
          </p:cNvPr>
          <p:cNvSpPr/>
          <p:nvPr userDrawn="1"/>
        </p:nvSpPr>
        <p:spPr>
          <a:xfrm>
            <a:off x="0" y="6496072"/>
            <a:ext cx="5807696" cy="166674"/>
          </a:xfrm>
          <a:prstGeom prst="rect">
            <a:avLst/>
          </a:prstGeom>
          <a:solidFill>
            <a:srgbClr val="0071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20D0CB1E-A4D1-4DFF-89AC-D4F67563F023}"/>
              </a:ext>
            </a:extLst>
          </p:cNvPr>
          <p:cNvSpPr/>
          <p:nvPr userDrawn="1"/>
        </p:nvSpPr>
        <p:spPr>
          <a:xfrm>
            <a:off x="6353175" y="6505101"/>
            <a:ext cx="5838827" cy="166674"/>
          </a:xfrm>
          <a:prstGeom prst="rect">
            <a:avLst/>
          </a:prstGeom>
          <a:solidFill>
            <a:srgbClr val="32BC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89581" y="380303"/>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pic>
        <p:nvPicPr>
          <p:cNvPr id="7" name="Picture 2" descr="Image result for NHS">
            <a:extLst>
              <a:ext uri="{FF2B5EF4-FFF2-40B4-BE49-F238E27FC236}">
                <a16:creationId xmlns:a16="http://schemas.microsoft.com/office/drawing/2014/main" id="{469FC07E-B63B-4135-8A9B-9933269D44C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61546" y="363361"/>
            <a:ext cx="1440873" cy="5825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Page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34B780-8EB5-4ECC-A7D5-D9357E8FA7C1}"/>
              </a:ext>
            </a:extLst>
          </p:cNvPr>
          <p:cNvSpPr/>
          <p:nvPr userDrawn="1"/>
        </p:nvSpPr>
        <p:spPr>
          <a:xfrm flipH="1">
            <a:off x="6098461" y="0"/>
            <a:ext cx="6096000" cy="6858000"/>
          </a:xfrm>
          <a:prstGeom prst="rect">
            <a:avLst/>
          </a:prstGeom>
          <a:gradFill flip="none" rotWithShape="1">
            <a:gsLst>
              <a:gs pos="100000">
                <a:schemeClr val="bg1">
                  <a:lumMod val="85000"/>
                </a:schemeClr>
              </a:gs>
              <a:gs pos="96000">
                <a:schemeClr val="bg1"/>
              </a:gs>
            </a:gsLst>
            <a:lin ang="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5" name="Footer Placeholder 2">
            <a:extLst>
              <a:ext uri="{FF2B5EF4-FFF2-40B4-BE49-F238E27FC236}">
                <a16:creationId xmlns:a16="http://schemas.microsoft.com/office/drawing/2014/main" id="{2837495D-D244-4E2C-A40F-39217F4E4155}"/>
              </a:ext>
            </a:extLst>
          </p:cNvPr>
          <p:cNvSpPr>
            <a:spLocks noGrp="1"/>
          </p:cNvSpPr>
          <p:nvPr>
            <p:ph type="ftr" sz="quarter" idx="3"/>
          </p:nvPr>
        </p:nvSpPr>
        <p:spPr>
          <a:xfrm>
            <a:off x="5034115" y="6354569"/>
            <a:ext cx="1047136" cy="365125"/>
          </a:xfrm>
          <a:prstGeom prst="rect">
            <a:avLst/>
          </a:prstGeom>
        </p:spPr>
        <p:txBody>
          <a:bodyPr/>
          <a:lstStyle/>
          <a:p>
            <a:r>
              <a:rPr lang="de-DE" sz="1050">
                <a:solidFill>
                  <a:schemeClr val="bg1"/>
                </a:solidFill>
              </a:rPr>
              <a:t>2</a:t>
            </a:r>
            <a:r>
              <a:rPr lang="de-DE" sz="1000">
                <a:solidFill>
                  <a:schemeClr val="bg1"/>
                </a:solidFill>
              </a:rPr>
              <a:t> </a:t>
            </a:r>
            <a:r>
              <a:rPr lang="de-DE" sz="1400" b="1">
                <a:solidFill>
                  <a:schemeClr val="bg1"/>
                </a:solidFill>
              </a:rPr>
              <a:t>|</a:t>
            </a:r>
            <a:endParaRPr lang="en-GB" sz="1100" i="1">
              <a:solidFill>
                <a:schemeClr val="bg1"/>
              </a:solidFill>
            </a:endParaRPr>
          </a:p>
        </p:txBody>
      </p:sp>
      <p:cxnSp>
        <p:nvCxnSpPr>
          <p:cNvPr id="6" name="Straight Connector 5">
            <a:extLst>
              <a:ext uri="{FF2B5EF4-FFF2-40B4-BE49-F238E27FC236}">
                <a16:creationId xmlns:a16="http://schemas.microsoft.com/office/drawing/2014/main" id="{17318F7C-8A22-45FA-9CA1-7ADA0A243E84}"/>
              </a:ext>
            </a:extLst>
          </p:cNvPr>
          <p:cNvCxnSpPr>
            <a:cxnSpLocks/>
          </p:cNvCxnSpPr>
          <p:nvPr userDrawn="1"/>
        </p:nvCxnSpPr>
        <p:spPr>
          <a:xfrm>
            <a:off x="723705" y="1298754"/>
            <a:ext cx="0" cy="3998803"/>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Footer Placeholder 2">
            <a:extLst>
              <a:ext uri="{FF2B5EF4-FFF2-40B4-BE49-F238E27FC236}">
                <a16:creationId xmlns:a16="http://schemas.microsoft.com/office/drawing/2014/main" id="{D60DEBF1-F51B-4773-BE13-079EA0FC2767}"/>
              </a:ext>
            </a:extLst>
          </p:cNvPr>
          <p:cNvSpPr txBox="1">
            <a:spLocks/>
          </p:cNvSpPr>
          <p:nvPr userDrawn="1"/>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sp>
        <p:nvSpPr>
          <p:cNvPr id="10" name="Rectangle 9">
            <a:extLst>
              <a:ext uri="{FF2B5EF4-FFF2-40B4-BE49-F238E27FC236}">
                <a16:creationId xmlns:a16="http://schemas.microsoft.com/office/drawing/2014/main" id="{0BA03703-F3CC-4563-AECE-15440BB7CB4F}"/>
              </a:ext>
            </a:extLst>
          </p:cNvPr>
          <p:cNvSpPr/>
          <p:nvPr userDrawn="1"/>
        </p:nvSpPr>
        <p:spPr>
          <a:xfrm>
            <a:off x="0" y="0"/>
            <a:ext cx="6096000" cy="6858000"/>
          </a:xfrm>
          <a:prstGeom prst="rect">
            <a:avLst/>
          </a:prstGeom>
          <a:gradFill flip="none" rotWithShape="1">
            <a:gsLst>
              <a:gs pos="100000">
                <a:schemeClr val="bg1">
                  <a:lumMod val="85000"/>
                </a:schemeClr>
              </a:gs>
              <a:gs pos="96000">
                <a:schemeClr val="bg1"/>
              </a:gs>
            </a:gsLst>
            <a:lin ang="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21" name="Straight Connector 20">
            <a:extLst>
              <a:ext uri="{FF2B5EF4-FFF2-40B4-BE49-F238E27FC236}">
                <a16:creationId xmlns:a16="http://schemas.microsoft.com/office/drawing/2014/main" id="{02007489-51E9-49FE-85AA-F78398B3D9E5}"/>
              </a:ext>
            </a:extLst>
          </p:cNvPr>
          <p:cNvCxnSpPr>
            <a:cxnSpLocks/>
          </p:cNvCxnSpPr>
          <p:nvPr userDrawn="1"/>
        </p:nvCxnSpPr>
        <p:spPr>
          <a:xfrm>
            <a:off x="6090129" y="0"/>
            <a:ext cx="17210" cy="6858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07773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enopause%20Doctor" TargetMode="External"/><Relationship Id="rId2" Type="http://schemas.openxmlformats.org/officeDocument/2006/relationships/hyperlink" Target="https://www.nhs.uk/conditions/menopause/symptoms/" TargetMode="External"/><Relationship Id="rId1" Type="http://schemas.openxmlformats.org/officeDocument/2006/relationships/slideLayout" Target="../slideLayouts/slideLayout2.xml"/><Relationship Id="rId4" Type="http://schemas.openxmlformats.org/officeDocument/2006/relationships/hyperlink" Target="https://www.menopausedoctor.co.uk/menopause/topics/symptom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nhsengland.sharepoint.com/sites/thehub/SitePages/Occupational-Health.aspx" TargetMode="External"/><Relationship Id="rId2" Type="http://schemas.openxmlformats.org/officeDocument/2006/relationships/hyperlink" Target="https://nhsengland.sharepoint.com/sites/thehub/Media/Forms/Thumbnails.aspx?id=/sites/thehub/Media/Mental%20Health%20support%20videos/EAP%20Video%20-%20Subtitles.mp4&amp;parent=/sites/thehub/Media/Mental%20Health%20support%20videos" TargetMode="External"/><Relationship Id="rId1" Type="http://schemas.openxmlformats.org/officeDocument/2006/relationships/slideLayout" Target="../slideLayouts/slideLayout2.xml"/><Relationship Id="rId4" Type="http://schemas.openxmlformats.org/officeDocument/2006/relationships/hyperlink" Target="https://nhsengland.sharepoint.com/sites/thehub/SitePages/Menopause-Network.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nice.org.uk/guidance/ng23/chapter/Recommendations#long-term-benefits-and-risks-of-hormone-replacement-therapy" TargetMode="External"/><Relationship Id="rId2" Type="http://schemas.openxmlformats.org/officeDocument/2006/relationships/hyperlink" Target="https://www.youtube.com/watch?v=Pm4LLz8Yhss&amp;feature=emb_log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nopausedoctor.co.uk/menopause/how-long-can-the-menopause-last#:~:text=Now%20the%20average%20age%20is,symptoms%20or%20being%20post%2Dmenopaus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nhs.uk/conditions/early-menopause/" TargetMode="External"/><Relationship Id="rId4" Type="http://schemas.openxmlformats.org/officeDocument/2006/relationships/hyperlink" Target="https://www.youtube.com/watch?v=ddzdgEUOGlk&amp;list=PL0C6Rg3xiMhnHUtv6SbbsxDSDGC7QQvKD"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age.bitc.org.uk/BusinessChampion/Commitandpublish" TargetMode="External"/><Relationship Id="rId2" Type="http://schemas.openxmlformats.org/officeDocument/2006/relationships/hyperlink" Target="https://www.ons.gov.uk/peoplepopulationandcommunity/birthsdeathsandmarriages/ageing/articles/livinglongerhowourpopulationischangingandwhyitmatters/fittingitallinworkingcaringandhealthinlaterlif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se.gov.uk/legislation/hswa.htm" TargetMode="External"/><Relationship Id="rId2" Type="http://schemas.openxmlformats.org/officeDocument/2006/relationships/hyperlink" Target="http://www.legislation.gov.uk/ukpga/2010/15/contents" TargetMode="External"/><Relationship Id="rId1" Type="http://schemas.openxmlformats.org/officeDocument/2006/relationships/slideLayout" Target="../slideLayouts/slideLayout2.xml"/><Relationship Id="rId4" Type="http://schemas.openxmlformats.org/officeDocument/2006/relationships/hyperlink" Target="https://www.acas.org.uk/codes-of-practi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gov.uk/definition-of-disability-under-equality-act-20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9C08EF-9413-4A29-86EF-397C59F33CB6}"/>
              </a:ext>
            </a:extLst>
          </p:cNvPr>
          <p:cNvSpPr txBox="1"/>
          <p:nvPr/>
        </p:nvSpPr>
        <p:spPr>
          <a:xfrm>
            <a:off x="-60999" y="6438507"/>
            <a:ext cx="1138645" cy="276999"/>
          </a:xfrm>
          <a:prstGeom prst="rect">
            <a:avLst/>
          </a:prstGeom>
          <a:noFill/>
        </p:spPr>
        <p:txBody>
          <a:bodyPr wrap="none" rtlCol="0" anchor="t">
            <a:spAutoFit/>
          </a:bodyPr>
          <a:lstStyle/>
          <a:p>
            <a:r>
              <a:rPr lang="en-GB" sz="1200" dirty="0">
                <a:solidFill>
                  <a:srgbClr val="B7CCE0"/>
                </a:solidFill>
              </a:rPr>
              <a:t>v.1.0 01102020</a:t>
            </a:r>
          </a:p>
        </p:txBody>
      </p:sp>
      <p:sp>
        <p:nvSpPr>
          <p:cNvPr id="4" name="TextBox 3">
            <a:extLst>
              <a:ext uri="{FF2B5EF4-FFF2-40B4-BE49-F238E27FC236}">
                <a16:creationId xmlns:a16="http://schemas.microsoft.com/office/drawing/2014/main" id="{3FA505F1-33A5-4C38-8CE2-452D2F62E238}"/>
              </a:ext>
            </a:extLst>
          </p:cNvPr>
          <p:cNvSpPr txBox="1"/>
          <p:nvPr/>
        </p:nvSpPr>
        <p:spPr>
          <a:xfrm>
            <a:off x="319760" y="4200443"/>
            <a:ext cx="5530624" cy="878767"/>
          </a:xfrm>
          <a:prstGeom prst="rect">
            <a:avLst/>
          </a:prstGeom>
          <a:noFill/>
        </p:spPr>
        <p:txBody>
          <a:bodyPr wrap="square" rtlCol="0">
            <a:spAutoFit/>
          </a:bodyPr>
          <a:lstStyle/>
          <a:p>
            <a:pPr>
              <a:lnSpc>
                <a:spcPct val="114000"/>
              </a:lnSpc>
            </a:pPr>
            <a:r>
              <a:rPr lang="en-GB" b="1" dirty="0">
                <a:solidFill>
                  <a:schemeClr val="accent1"/>
                </a:solidFill>
                <a:latin typeface="Arial" panose="020B0604020202020204" pitchFamily="34" charset="0"/>
                <a:cs typeface="Arial" panose="020B0604020202020204" pitchFamily="34" charset="0"/>
              </a:rPr>
              <a:t>Jacqui </a:t>
            </a:r>
            <a:r>
              <a:rPr lang="en-GB" b="1" dirty="0" err="1">
                <a:solidFill>
                  <a:schemeClr val="accent1"/>
                </a:solidFill>
                <a:latin typeface="Arial" panose="020B0604020202020204" pitchFamily="34" charset="0"/>
                <a:cs typeface="Arial" panose="020B0604020202020204" pitchFamily="34" charset="0"/>
              </a:rPr>
              <a:t>McBurnie</a:t>
            </a:r>
            <a:endParaRPr lang="en-GB" b="1" dirty="0">
              <a:solidFill>
                <a:schemeClr val="accent1"/>
              </a:solidFill>
              <a:latin typeface="Arial" panose="020B0604020202020204" pitchFamily="34" charset="0"/>
              <a:cs typeface="Arial" panose="020B0604020202020204" pitchFamily="34" charset="0"/>
            </a:endParaRPr>
          </a:p>
          <a:p>
            <a:pPr>
              <a:lnSpc>
                <a:spcPct val="114000"/>
              </a:lnSpc>
            </a:pPr>
            <a:r>
              <a:rPr lang="en-GB" sz="1400" dirty="0">
                <a:solidFill>
                  <a:schemeClr val="accent1"/>
                </a:solidFill>
                <a:latin typeface="Arial" panose="020B0604020202020204" pitchFamily="34" charset="0"/>
                <a:cs typeface="Arial" panose="020B0604020202020204" pitchFamily="34" charset="0"/>
              </a:rPr>
              <a:t>Senior Programme Manager, NHS England and Improvement.</a:t>
            </a:r>
          </a:p>
          <a:p>
            <a:pPr>
              <a:lnSpc>
                <a:spcPct val="114000"/>
              </a:lnSpc>
            </a:pPr>
            <a:r>
              <a:rPr lang="en-GB" sz="1400" dirty="0">
                <a:solidFill>
                  <a:schemeClr val="accent1"/>
                </a:solidFill>
                <a:latin typeface="Arial" panose="020B0604020202020204" pitchFamily="34" charset="0"/>
                <a:cs typeface="Arial" panose="020B0604020202020204" pitchFamily="34" charset="0"/>
              </a:rPr>
              <a:t>Chair of the NHS England Menopause Network</a:t>
            </a:r>
          </a:p>
        </p:txBody>
      </p:sp>
      <p:sp>
        <p:nvSpPr>
          <p:cNvPr id="36" name="Title 1">
            <a:extLst>
              <a:ext uri="{FF2B5EF4-FFF2-40B4-BE49-F238E27FC236}">
                <a16:creationId xmlns:a16="http://schemas.microsoft.com/office/drawing/2014/main" id="{2840ACF4-94F0-4C3F-817D-8867C9516D7C}"/>
              </a:ext>
            </a:extLst>
          </p:cNvPr>
          <p:cNvSpPr txBox="1">
            <a:spLocks/>
          </p:cNvSpPr>
          <p:nvPr/>
        </p:nvSpPr>
        <p:spPr>
          <a:xfrm>
            <a:off x="319759" y="1100831"/>
            <a:ext cx="9649863" cy="2895019"/>
          </a:xfrm>
          <a:prstGeom prst="rect">
            <a:avLst/>
          </a:prstGeom>
        </p:spPr>
        <p:txBody>
          <a:bodyPr/>
          <a:lstStyle>
            <a:lvl1pPr algn="l" defTabSz="914400" rtl="0" eaLnBrk="1" latinLnBrk="0" hangingPunct="1">
              <a:lnSpc>
                <a:spcPct val="90000"/>
              </a:lnSpc>
              <a:spcBef>
                <a:spcPct val="0"/>
              </a:spcBef>
              <a:buNone/>
              <a:defRPr sz="3600" kern="1200" baseline="0">
                <a:solidFill>
                  <a:srgbClr val="005EB8"/>
                </a:solidFill>
                <a:latin typeface="Arial" panose="020B0604020202020204" pitchFamily="34" charset="0"/>
                <a:ea typeface="+mj-ea"/>
                <a:cs typeface="Arial" panose="020B0604020202020204" pitchFamily="34" charset="0"/>
              </a:defRPr>
            </a:lvl1pPr>
          </a:lstStyle>
          <a:p>
            <a:pPr>
              <a:lnSpc>
                <a:spcPct val="114000"/>
              </a:lnSpc>
            </a:pPr>
            <a:r>
              <a:rPr lang="en-GB" sz="4000" b="1" dirty="0"/>
              <a:t>Why is the menopause relevant to our organisation and to me and my team?</a:t>
            </a:r>
            <a:br>
              <a:rPr lang="en-GB" sz="4000" b="1" dirty="0"/>
            </a:br>
            <a:r>
              <a:rPr lang="en-GB" sz="3200" b="1" dirty="0">
                <a:solidFill>
                  <a:srgbClr val="00B0F0"/>
                </a:solidFill>
              </a:rPr>
              <a:t>Awareness and training pack</a:t>
            </a:r>
            <a:endParaRPr lang="en-GB" b="1" dirty="0">
              <a:solidFill>
                <a:srgbClr val="00B0F0"/>
              </a:solidFill>
            </a:endParaRPr>
          </a:p>
        </p:txBody>
      </p:sp>
      <p:sp>
        <p:nvSpPr>
          <p:cNvPr id="3" name="Oval 2">
            <a:extLst>
              <a:ext uri="{FF2B5EF4-FFF2-40B4-BE49-F238E27FC236}">
                <a16:creationId xmlns:a16="http://schemas.microsoft.com/office/drawing/2014/main" id="{228D3770-D55C-474B-B781-C4731E0995BC}"/>
              </a:ext>
            </a:extLst>
          </p:cNvPr>
          <p:cNvSpPr/>
          <p:nvPr/>
        </p:nvSpPr>
        <p:spPr>
          <a:xfrm>
            <a:off x="6341618" y="3411981"/>
            <a:ext cx="2345188" cy="2345188"/>
          </a:xfrm>
          <a:prstGeom prst="ellipse">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52585397-3D78-416B-9923-0F3CDEB9A9B4}"/>
              </a:ext>
            </a:extLst>
          </p:cNvPr>
          <p:cNvSpPr/>
          <p:nvPr/>
        </p:nvSpPr>
        <p:spPr>
          <a:xfrm>
            <a:off x="9499106" y="2567139"/>
            <a:ext cx="2252317" cy="2252317"/>
          </a:xfrm>
          <a:prstGeom prst="ellipse">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327D52C1-1089-4C58-86F4-C9163A1F0469}"/>
              </a:ext>
            </a:extLst>
          </p:cNvPr>
          <p:cNvSpPr/>
          <p:nvPr/>
        </p:nvSpPr>
        <p:spPr>
          <a:xfrm>
            <a:off x="7650335" y="2917213"/>
            <a:ext cx="2885243" cy="28852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phic 5" descr="Question mark">
            <a:extLst>
              <a:ext uri="{FF2B5EF4-FFF2-40B4-BE49-F238E27FC236}">
                <a16:creationId xmlns:a16="http://schemas.microsoft.com/office/drawing/2014/main" id="{17D87AFD-C37B-486F-8C50-FBD09A754B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70904" y="3306115"/>
            <a:ext cx="2079617" cy="2079617"/>
          </a:xfrm>
          <a:prstGeom prst="rect">
            <a:avLst/>
          </a:prstGeom>
        </p:spPr>
      </p:pic>
    </p:spTree>
    <p:extLst>
      <p:ext uri="{BB962C8B-B14F-4D97-AF65-F5344CB8AC3E}">
        <p14:creationId xmlns:p14="http://schemas.microsoft.com/office/powerpoint/2010/main" val="52934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F73530-3784-4446-84D6-411BBBBCB0A3}"/>
              </a:ext>
            </a:extLst>
          </p:cNvPr>
          <p:cNvSpPr>
            <a:spLocks noGrp="1"/>
          </p:cNvSpPr>
          <p:nvPr>
            <p:ph sz="quarter" idx="10"/>
          </p:nvPr>
        </p:nvSpPr>
        <p:spPr>
          <a:xfrm>
            <a:off x="461913" y="1727524"/>
            <a:ext cx="8291469" cy="4655975"/>
          </a:xfrm>
        </p:spPr>
        <p:txBody>
          <a:bodyPr/>
          <a:lstStyle/>
          <a:p>
            <a:pPr marL="0" indent="0">
              <a:buNone/>
            </a:pPr>
            <a:r>
              <a:rPr lang="en-GB" sz="1600" b="1" dirty="0"/>
              <a:t>Without knowledge or training, menopause is usually assumed as follows; </a:t>
            </a:r>
          </a:p>
          <a:p>
            <a:r>
              <a:rPr lang="en-GB" sz="1600" dirty="0"/>
              <a:t>Applies to mature/old ladies having ‘hot flushes’</a:t>
            </a:r>
          </a:p>
          <a:p>
            <a:r>
              <a:rPr lang="en-GB" sz="1600" dirty="0"/>
              <a:t>Grumpiness</a:t>
            </a:r>
          </a:p>
          <a:p>
            <a:r>
              <a:rPr lang="en-GB" sz="1600" dirty="0"/>
              <a:t>Moodiness</a:t>
            </a:r>
          </a:p>
          <a:p>
            <a:r>
              <a:rPr lang="en-GB" sz="1600" dirty="0"/>
              <a:t>‘Change’</a:t>
            </a:r>
          </a:p>
          <a:p>
            <a:pPr marL="0" indent="0">
              <a:buNone/>
            </a:pPr>
            <a:endParaRPr lang="en-GB" sz="1600" dirty="0"/>
          </a:p>
          <a:p>
            <a:pPr marL="0" indent="0">
              <a:buNone/>
            </a:pPr>
            <a:r>
              <a:rPr lang="en-GB" sz="1600" b="1" dirty="0"/>
              <a:t>It largely isn’t well understood beyond the points above….</a:t>
            </a:r>
          </a:p>
        </p:txBody>
      </p:sp>
      <p:sp>
        <p:nvSpPr>
          <p:cNvPr id="15" name="Footer Placeholder 2">
            <a:extLst>
              <a:ext uri="{FF2B5EF4-FFF2-40B4-BE49-F238E27FC236}">
                <a16:creationId xmlns:a16="http://schemas.microsoft.com/office/drawing/2014/main" id="{EAFDC0E4-66D6-47F7-8944-E6F698B7A9AF}"/>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6" name="Group 15">
            <a:extLst>
              <a:ext uri="{FF2B5EF4-FFF2-40B4-BE49-F238E27FC236}">
                <a16:creationId xmlns:a16="http://schemas.microsoft.com/office/drawing/2014/main" id="{F69A7E43-8203-4C31-8CC2-941CA4B811E8}"/>
              </a:ext>
            </a:extLst>
          </p:cNvPr>
          <p:cNvGrpSpPr/>
          <p:nvPr/>
        </p:nvGrpSpPr>
        <p:grpSpPr>
          <a:xfrm>
            <a:off x="0" y="6213047"/>
            <a:ext cx="12200499" cy="716918"/>
            <a:chOff x="0" y="6213047"/>
            <a:chExt cx="12200499" cy="716918"/>
          </a:xfrm>
        </p:grpSpPr>
        <p:sp>
          <p:nvSpPr>
            <p:cNvPr id="17" name="Rectangle 16">
              <a:extLst>
                <a:ext uri="{FF2B5EF4-FFF2-40B4-BE49-F238E27FC236}">
                  <a16:creationId xmlns:a16="http://schemas.microsoft.com/office/drawing/2014/main" id="{60F49F50-7C2D-4350-B14D-53307A05E871}"/>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6B89FF6B-9F18-4561-A164-E11EA3AC8353}"/>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89B3A2C4-629D-4BC1-A600-72CC79ADCCCA}"/>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0" name="TextBox 19">
              <a:extLst>
                <a:ext uri="{FF2B5EF4-FFF2-40B4-BE49-F238E27FC236}">
                  <a16:creationId xmlns:a16="http://schemas.microsoft.com/office/drawing/2014/main" id="{D60A3806-E084-40B6-B6DF-D00F98BF449B}"/>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1" name="Oval 20">
            <a:extLst>
              <a:ext uri="{FF2B5EF4-FFF2-40B4-BE49-F238E27FC236}">
                <a16:creationId xmlns:a16="http://schemas.microsoft.com/office/drawing/2014/main" id="{F9FBF356-460B-4AE0-84A5-D9A064EE1659}"/>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050D905A-6D9F-45DE-A4E8-9492E2928339}"/>
              </a:ext>
            </a:extLst>
          </p:cNvPr>
          <p:cNvSpPr/>
          <p:nvPr/>
        </p:nvSpPr>
        <p:spPr>
          <a:xfrm>
            <a:off x="461913" y="425265"/>
            <a:ext cx="9539926" cy="584775"/>
          </a:xfrm>
          <a:prstGeom prst="rect">
            <a:avLst/>
          </a:prstGeom>
        </p:spPr>
        <p:txBody>
          <a:bodyPr wrap="square">
            <a:spAutoFit/>
          </a:bodyPr>
          <a:lstStyle/>
          <a:p>
            <a:r>
              <a:rPr lang="en-GB" sz="3200" b="1" dirty="0">
                <a:solidFill>
                  <a:schemeClr val="accent1"/>
                </a:solidFill>
                <a:latin typeface="Arial" panose="020B0604020202020204" pitchFamily="34" charset="0"/>
                <a:cs typeface="Arial" panose="020B0604020202020204" pitchFamily="34" charset="0"/>
              </a:rPr>
              <a:t>How is menopause understood?</a:t>
            </a:r>
          </a:p>
        </p:txBody>
      </p:sp>
    </p:spTree>
    <p:extLst>
      <p:ext uri="{BB962C8B-B14F-4D97-AF65-F5344CB8AC3E}">
        <p14:creationId xmlns:p14="http://schemas.microsoft.com/office/powerpoint/2010/main" val="1997084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0AC13FD-76FA-4243-A18F-4C90D6716036}"/>
              </a:ext>
            </a:extLst>
          </p:cNvPr>
          <p:cNvSpPr/>
          <p:nvPr/>
        </p:nvSpPr>
        <p:spPr>
          <a:xfrm>
            <a:off x="461913" y="1629395"/>
            <a:ext cx="10855132" cy="4320157"/>
          </a:xfrm>
          <a:prstGeom prst="rect">
            <a:avLst/>
          </a:prstGeom>
        </p:spPr>
        <p:txBody>
          <a:bodyPr wrap="square">
            <a:spAutoFit/>
          </a:bodyPr>
          <a:lstStyle/>
          <a:p>
            <a:pPr>
              <a:lnSpc>
                <a:spcPct val="114000"/>
              </a:lnSpc>
            </a:pPr>
            <a:r>
              <a:rPr lang="en-GB" sz="1600" b="1" dirty="0">
                <a:latin typeface="Arial" panose="020B0604020202020204" pitchFamily="34" charset="0"/>
                <a:cs typeface="Arial" panose="020B0604020202020204" pitchFamily="34" charset="0"/>
              </a:rPr>
              <a:t>There are around 34 symptoms that are most common;</a:t>
            </a:r>
          </a:p>
          <a:p>
            <a:pPr>
              <a:lnSpc>
                <a:spcPct val="114000"/>
              </a:lnSpc>
            </a:pPr>
            <a:endParaRPr lang="en-GB" sz="1600" dirty="0">
              <a:latin typeface="Arial" panose="020B0604020202020204" pitchFamily="34" charset="0"/>
              <a:cs typeface="Arial" panose="020B0604020202020204" pitchFamily="34" charset="0"/>
            </a:endParaRPr>
          </a:p>
          <a:p>
            <a:pPr>
              <a:lnSpc>
                <a:spcPct val="114000"/>
              </a:lnSpc>
            </a:pPr>
            <a:r>
              <a:rPr lang="en-GB" sz="1600" dirty="0">
                <a:latin typeface="Arial" panose="020B0604020202020204" pitchFamily="34" charset="0"/>
                <a:cs typeface="Arial" panose="020B0604020202020204" pitchFamily="34" charset="0"/>
              </a:rPr>
              <a:t>About 8 in every 10 women will have additional symptoms for some time. These can have a significant impact on daily life for some women. Some of the most common symptoms are outlined in the </a:t>
            </a:r>
            <a:r>
              <a:rPr lang="en-GB" sz="1600" dirty="0" err="1">
                <a:latin typeface="Arial" panose="020B0604020202020204" pitchFamily="34" charset="0"/>
                <a:cs typeface="Arial" panose="020B0604020202020204" pitchFamily="34" charset="0"/>
              </a:rPr>
              <a:t>nhs</a:t>
            </a:r>
            <a:r>
              <a:rPr lang="en-GB" sz="1600" dirty="0">
                <a:latin typeface="Arial" panose="020B0604020202020204" pitchFamily="34" charset="0"/>
                <a:cs typeface="Arial" panose="020B0604020202020204" pitchFamily="34" charset="0"/>
              </a:rPr>
              <a:t> website </a:t>
            </a:r>
            <a:r>
              <a:rPr lang="en-GB" sz="16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endParaRPr lang="en-GB" sz="1600" dirty="0">
              <a:latin typeface="Arial" panose="020B0604020202020204" pitchFamily="34" charset="0"/>
              <a:cs typeface="Arial" panose="020B0604020202020204" pitchFamily="34" charset="0"/>
            </a:endParaRPr>
          </a:p>
          <a:p>
            <a:pPr>
              <a:lnSpc>
                <a:spcPct val="114000"/>
              </a:lnSpc>
            </a:pPr>
            <a:endParaRPr lang="en-GB" sz="1600" dirty="0">
              <a:latin typeface="Arial" panose="020B0604020202020204" pitchFamily="34" charset="0"/>
              <a:cs typeface="Arial" panose="020B0604020202020204" pitchFamily="34" charset="0"/>
              <a:hlinkClick r:id="rId3" action="ppaction://hlinkfile">
                <a:extLst>
                  <a:ext uri="{A12FA001-AC4F-418D-AE19-62706E023703}">
                    <ahyp:hlinkClr xmlns:ahyp="http://schemas.microsoft.com/office/drawing/2018/hyperlinkcolor" val="tx"/>
                  </a:ext>
                </a:extLst>
              </a:hlinkClick>
            </a:endParaRPr>
          </a:p>
          <a:p>
            <a:pPr>
              <a:lnSpc>
                <a:spcPct val="114000"/>
              </a:lnSpc>
            </a:pPr>
            <a:r>
              <a:rPr lang="en-GB" sz="1600" dirty="0">
                <a:latin typeface="Arial" panose="020B0604020202020204" pitchFamily="34" charset="0"/>
                <a:cs typeface="Arial" panose="020B0604020202020204" pitchFamily="34" charset="0"/>
              </a:rPr>
              <a:t>The </a:t>
            </a:r>
            <a:r>
              <a:rPr lang="en-GB" sz="1600" u="sng" dirty="0">
                <a:latin typeface="Arial" panose="020B0604020202020204" pitchFamily="34" charset="0"/>
                <a:cs typeface="Arial" panose="020B0604020202020204" pitchFamily="34" charset="0"/>
              </a:rPr>
              <a:t>top six symptoms affecting work </a:t>
            </a:r>
            <a:r>
              <a:rPr lang="en-GB" sz="1600" dirty="0">
                <a:latin typeface="Arial" panose="020B0604020202020204" pitchFamily="34" charset="0"/>
                <a:cs typeface="Arial" panose="020B0604020202020204" pitchFamily="34" charset="0"/>
              </a:rPr>
              <a:t>are; </a:t>
            </a:r>
          </a:p>
          <a:p>
            <a:pPr marL="800100" lvl="1" indent="-342900">
              <a:lnSpc>
                <a:spcPct val="114000"/>
              </a:lnSpc>
              <a:buFont typeface="+mj-lt"/>
              <a:buAutoNum type="arabicPeriod"/>
            </a:pPr>
            <a:r>
              <a:rPr lang="en-GB" sz="1600" dirty="0">
                <a:latin typeface="Arial" panose="020B0604020202020204" pitchFamily="34" charset="0"/>
                <a:cs typeface="Arial" panose="020B0604020202020204" pitchFamily="34" charset="0"/>
              </a:rPr>
              <a:t>Fatigue </a:t>
            </a:r>
          </a:p>
          <a:p>
            <a:pPr marL="800100" lvl="1" indent="-342900">
              <a:lnSpc>
                <a:spcPct val="114000"/>
              </a:lnSpc>
              <a:buFont typeface="+mj-lt"/>
              <a:buAutoNum type="arabicPeriod"/>
            </a:pPr>
            <a:r>
              <a:rPr lang="en-GB" sz="1600" dirty="0">
                <a:latin typeface="Arial" panose="020B0604020202020204" pitchFamily="34" charset="0"/>
                <a:cs typeface="Arial" panose="020B0604020202020204" pitchFamily="34" charset="0"/>
              </a:rPr>
              <a:t>hot flushes </a:t>
            </a:r>
          </a:p>
          <a:p>
            <a:pPr marL="800100" lvl="1" indent="-342900">
              <a:lnSpc>
                <a:spcPct val="114000"/>
              </a:lnSpc>
              <a:buFont typeface="+mj-lt"/>
              <a:buAutoNum type="arabicPeriod"/>
            </a:pPr>
            <a:r>
              <a:rPr lang="en-GB" sz="1600" dirty="0">
                <a:latin typeface="Arial" panose="020B0604020202020204" pitchFamily="34" charset="0"/>
                <a:cs typeface="Arial" panose="020B0604020202020204" pitchFamily="34" charset="0"/>
              </a:rPr>
              <a:t>concentration problems</a:t>
            </a:r>
          </a:p>
          <a:p>
            <a:pPr marL="800100" lvl="1" indent="-342900">
              <a:lnSpc>
                <a:spcPct val="114000"/>
              </a:lnSpc>
              <a:buFont typeface="+mj-lt"/>
              <a:buAutoNum type="arabicPeriod"/>
            </a:pPr>
            <a:r>
              <a:rPr lang="en-GB" sz="1600" dirty="0">
                <a:latin typeface="Arial" panose="020B0604020202020204" pitchFamily="34" charset="0"/>
                <a:cs typeface="Arial" panose="020B0604020202020204" pitchFamily="34" charset="0"/>
              </a:rPr>
              <a:t>anxiety </a:t>
            </a:r>
          </a:p>
          <a:p>
            <a:pPr marL="800100" lvl="1" indent="-342900">
              <a:lnSpc>
                <a:spcPct val="114000"/>
              </a:lnSpc>
              <a:buFont typeface="+mj-lt"/>
              <a:buAutoNum type="arabicPeriod"/>
            </a:pPr>
            <a:r>
              <a:rPr lang="en-GB" sz="1600" dirty="0">
                <a:latin typeface="Arial" panose="020B0604020202020204" pitchFamily="34" charset="0"/>
                <a:cs typeface="Arial" panose="020B0604020202020204" pitchFamily="34" charset="0"/>
              </a:rPr>
              <a:t>insomnia </a:t>
            </a:r>
          </a:p>
          <a:p>
            <a:pPr marL="800100" lvl="1" indent="-342900">
              <a:lnSpc>
                <a:spcPct val="114000"/>
              </a:lnSpc>
              <a:buFont typeface="+mj-lt"/>
              <a:buAutoNum type="arabicPeriod"/>
            </a:pPr>
            <a:r>
              <a:rPr lang="en-GB" sz="1600" dirty="0">
                <a:latin typeface="Arial" panose="020B0604020202020204" pitchFamily="34" charset="0"/>
                <a:cs typeface="Arial" panose="020B0604020202020204" pitchFamily="34" charset="0"/>
              </a:rPr>
              <a:t>recall/memory</a:t>
            </a:r>
          </a:p>
          <a:p>
            <a:pPr marL="800100" lvl="1" indent="-342900">
              <a:lnSpc>
                <a:spcPct val="114000"/>
              </a:lnSpc>
              <a:buFont typeface="+mj-lt"/>
              <a:buAutoNum type="arabicPeriod"/>
            </a:pPr>
            <a:endParaRPr lang="en-GB" sz="1600" dirty="0">
              <a:latin typeface="Arial" panose="020B0604020202020204" pitchFamily="34" charset="0"/>
              <a:cs typeface="Arial" panose="020B0604020202020204" pitchFamily="34" charset="0"/>
            </a:endParaRPr>
          </a:p>
          <a:p>
            <a:pPr>
              <a:lnSpc>
                <a:spcPct val="114000"/>
              </a:lnSpc>
            </a:pPr>
            <a:r>
              <a:rPr lang="en-GB" sz="1600" dirty="0">
                <a:latin typeface="Arial" panose="020B0604020202020204" pitchFamily="34" charset="0"/>
                <a:cs typeface="Arial" panose="020B0604020202020204" pitchFamily="34" charset="0"/>
              </a:rPr>
              <a:t>Dr Louise Newson, a menopause specialist GP discusses support for the most common symptoms</a:t>
            </a:r>
            <a:r>
              <a:rPr lang="en-GB" sz="1600" u="sng"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here</a:t>
            </a:r>
            <a:endParaRPr lang="en-GB" sz="1600" dirty="0">
              <a:latin typeface="Arial" panose="020B0604020202020204" pitchFamily="34" charset="0"/>
              <a:cs typeface="Arial" panose="020B0604020202020204" pitchFamily="34" charset="0"/>
            </a:endParaRPr>
          </a:p>
          <a:p>
            <a:pPr>
              <a:lnSpc>
                <a:spcPct val="114000"/>
              </a:lnSpc>
            </a:pPr>
            <a:endParaRPr lang="en-GB" dirty="0"/>
          </a:p>
        </p:txBody>
      </p:sp>
      <p:sp>
        <p:nvSpPr>
          <p:cNvPr id="14" name="Rectangle 13">
            <a:extLst>
              <a:ext uri="{FF2B5EF4-FFF2-40B4-BE49-F238E27FC236}">
                <a16:creationId xmlns:a16="http://schemas.microsoft.com/office/drawing/2014/main" id="{495B8C8D-702A-4819-9960-D1C2437DE2D2}"/>
              </a:ext>
            </a:extLst>
          </p:cNvPr>
          <p:cNvSpPr/>
          <p:nvPr/>
        </p:nvSpPr>
        <p:spPr>
          <a:xfrm>
            <a:off x="461913" y="425265"/>
            <a:ext cx="9539926" cy="1077218"/>
          </a:xfrm>
          <a:prstGeom prst="rect">
            <a:avLst/>
          </a:prstGeom>
        </p:spPr>
        <p:txBody>
          <a:bodyPr wrap="square">
            <a:spAutoFit/>
          </a:bodyPr>
          <a:lstStyle/>
          <a:p>
            <a:r>
              <a:rPr lang="en-GB" sz="3200" dirty="0">
                <a:solidFill>
                  <a:schemeClr val="accent1"/>
                </a:solidFill>
                <a:latin typeface="Arial" panose="020B0604020202020204" pitchFamily="34" charset="0"/>
                <a:cs typeface="Arial" panose="020B0604020202020204" pitchFamily="34" charset="0"/>
              </a:rPr>
              <a:t>What are the </a:t>
            </a:r>
            <a:r>
              <a:rPr lang="en-GB" sz="3200" b="1" dirty="0">
                <a:solidFill>
                  <a:schemeClr val="accent1"/>
                </a:solidFill>
                <a:latin typeface="Arial" panose="020B0604020202020204" pitchFamily="34" charset="0"/>
                <a:cs typeface="Arial" panose="020B0604020202020204" pitchFamily="34" charset="0"/>
              </a:rPr>
              <a:t>symptoms</a:t>
            </a:r>
            <a:r>
              <a:rPr lang="en-GB" sz="3200" dirty="0">
                <a:solidFill>
                  <a:schemeClr val="accent1"/>
                </a:solidFill>
                <a:latin typeface="Arial" panose="020B0604020202020204" pitchFamily="34" charset="0"/>
                <a:cs typeface="Arial" panose="020B0604020202020204" pitchFamily="34" charset="0"/>
              </a:rPr>
              <a:t> – especially those that can </a:t>
            </a:r>
            <a:r>
              <a:rPr lang="en-GB" sz="3200" b="1" dirty="0">
                <a:solidFill>
                  <a:schemeClr val="accent1"/>
                </a:solidFill>
                <a:latin typeface="Arial" panose="020B0604020202020204" pitchFamily="34" charset="0"/>
                <a:cs typeface="Arial" panose="020B0604020202020204" pitchFamily="34" charset="0"/>
              </a:rPr>
              <a:t>affect wellbeing at work</a:t>
            </a:r>
            <a:r>
              <a:rPr lang="en-GB" sz="3200" dirty="0">
                <a:solidFill>
                  <a:schemeClr val="accent1"/>
                </a:solidFill>
                <a:latin typeface="Arial" panose="020B0604020202020204" pitchFamily="34" charset="0"/>
                <a:cs typeface="Arial" panose="020B0604020202020204" pitchFamily="34" charset="0"/>
              </a:rPr>
              <a:t>?</a:t>
            </a:r>
            <a:endParaRPr lang="en-GB" sz="3200" b="1" dirty="0">
              <a:solidFill>
                <a:schemeClr val="accent1"/>
              </a:solidFill>
              <a:latin typeface="Arial" panose="020B0604020202020204" pitchFamily="34" charset="0"/>
              <a:cs typeface="Arial" panose="020B0604020202020204" pitchFamily="34" charset="0"/>
            </a:endParaRPr>
          </a:p>
        </p:txBody>
      </p:sp>
      <p:sp>
        <p:nvSpPr>
          <p:cNvPr id="20" name="Footer Placeholder 2">
            <a:extLst>
              <a:ext uri="{FF2B5EF4-FFF2-40B4-BE49-F238E27FC236}">
                <a16:creationId xmlns:a16="http://schemas.microsoft.com/office/drawing/2014/main" id="{61D1BCB0-A41E-43CC-B313-54031320EE85}"/>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21" name="Group 20">
            <a:extLst>
              <a:ext uri="{FF2B5EF4-FFF2-40B4-BE49-F238E27FC236}">
                <a16:creationId xmlns:a16="http://schemas.microsoft.com/office/drawing/2014/main" id="{E28D51CA-7437-4406-933E-191453720E9A}"/>
              </a:ext>
            </a:extLst>
          </p:cNvPr>
          <p:cNvGrpSpPr/>
          <p:nvPr/>
        </p:nvGrpSpPr>
        <p:grpSpPr>
          <a:xfrm>
            <a:off x="0" y="6213047"/>
            <a:ext cx="12200499" cy="716918"/>
            <a:chOff x="0" y="6213047"/>
            <a:chExt cx="12200499" cy="716918"/>
          </a:xfrm>
        </p:grpSpPr>
        <p:sp>
          <p:nvSpPr>
            <p:cNvPr id="22" name="Rectangle 21">
              <a:extLst>
                <a:ext uri="{FF2B5EF4-FFF2-40B4-BE49-F238E27FC236}">
                  <a16:creationId xmlns:a16="http://schemas.microsoft.com/office/drawing/2014/main" id="{B81CD626-21D8-4FA2-A538-A29D1485B6B0}"/>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9C95F372-F90B-4768-BB8C-01C5147BD122}"/>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EC4358D4-D984-41C6-92DD-8496C680A18B}"/>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5" name="TextBox 24">
              <a:extLst>
                <a:ext uri="{FF2B5EF4-FFF2-40B4-BE49-F238E27FC236}">
                  <a16:creationId xmlns:a16="http://schemas.microsoft.com/office/drawing/2014/main" id="{527E4D2A-6E47-4843-8E88-13C407B4E765}"/>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6" name="Oval 25">
            <a:extLst>
              <a:ext uri="{FF2B5EF4-FFF2-40B4-BE49-F238E27FC236}">
                <a16:creationId xmlns:a16="http://schemas.microsoft.com/office/drawing/2014/main" id="{61F0A4B0-838B-4080-8678-C22F6EF517D6}"/>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9397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51A955-CBC4-4C5D-8088-35C7D568878B}"/>
              </a:ext>
            </a:extLst>
          </p:cNvPr>
          <p:cNvSpPr>
            <a:spLocks noGrp="1"/>
          </p:cNvSpPr>
          <p:nvPr>
            <p:ph sz="quarter" idx="10"/>
          </p:nvPr>
        </p:nvSpPr>
        <p:spPr>
          <a:xfrm>
            <a:off x="497622" y="1283580"/>
            <a:ext cx="11196755" cy="4861069"/>
          </a:xfrm>
        </p:spPr>
        <p:txBody>
          <a:bodyPr/>
          <a:lstStyle/>
          <a:p>
            <a:pPr>
              <a:lnSpc>
                <a:spcPct val="114000"/>
              </a:lnSpc>
            </a:pPr>
            <a:r>
              <a:rPr lang="en-GB" sz="1600" dirty="0"/>
              <a:t>Accept that this is a normal part of life; not a taboo – see the NHSE/I Menopause Policy </a:t>
            </a:r>
          </a:p>
          <a:p>
            <a:pPr>
              <a:lnSpc>
                <a:spcPct val="114000"/>
              </a:lnSpc>
            </a:pPr>
            <a:r>
              <a:rPr lang="en-GB" sz="1600" dirty="0"/>
              <a:t>Support an open culture and communication if this is acceptable for the member of your team; not everyone is comfortable with this topic and may prefer to identify another colleague for support. </a:t>
            </a:r>
          </a:p>
          <a:p>
            <a:pPr>
              <a:lnSpc>
                <a:spcPct val="114000"/>
              </a:lnSpc>
            </a:pPr>
            <a:r>
              <a:rPr lang="en-GB" sz="1600" dirty="0"/>
              <a:t>Understand the symptoms that may present specific challenges for working colleagues; flexibility can offer support</a:t>
            </a:r>
          </a:p>
          <a:p>
            <a:pPr>
              <a:lnSpc>
                <a:spcPct val="114000"/>
              </a:lnSpc>
            </a:pPr>
            <a:r>
              <a:rPr lang="en-GB" sz="1600" dirty="0"/>
              <a:t>Be aware that menopause impacts on all staff groups; partners of staff who are struggling with symptoms may also have disrupted sleep or want signposting to access more information</a:t>
            </a:r>
          </a:p>
          <a:p>
            <a:pPr>
              <a:lnSpc>
                <a:spcPct val="114000"/>
              </a:lnSpc>
            </a:pPr>
            <a:r>
              <a:rPr lang="en-GB" sz="1600" dirty="0"/>
              <a:t>Offer ongoing support – this doesn’t have a firm ‘end date’. Some individuals will continue to have symptoms for 4-12 years</a:t>
            </a:r>
          </a:p>
          <a:p>
            <a:pPr>
              <a:lnSpc>
                <a:spcPct val="114000"/>
              </a:lnSpc>
            </a:pPr>
            <a:r>
              <a:rPr lang="en-GB" sz="1600" dirty="0"/>
              <a:t>Capture and record menopause related sickness so that the organisation can gather specific data and analyse the impact</a:t>
            </a:r>
          </a:p>
          <a:p>
            <a:pPr>
              <a:lnSpc>
                <a:spcPct val="114000"/>
              </a:lnSpc>
            </a:pPr>
            <a:r>
              <a:rPr lang="en-GB" sz="1600" dirty="0"/>
              <a:t>Separate conversations about performance and menopause; this may be an issue, performance and support must be clarified separately (see NHSE/I menopause policy)</a:t>
            </a:r>
          </a:p>
          <a:p>
            <a:pPr>
              <a:lnSpc>
                <a:spcPct val="114000"/>
              </a:lnSpc>
            </a:pPr>
            <a:r>
              <a:rPr lang="en-GB" sz="1600" dirty="0"/>
              <a:t>Don’t try to ‘manage the menopause’ manage the person</a:t>
            </a:r>
          </a:p>
        </p:txBody>
      </p:sp>
      <p:sp>
        <p:nvSpPr>
          <p:cNvPr id="13" name="Rectangle 12">
            <a:extLst>
              <a:ext uri="{FF2B5EF4-FFF2-40B4-BE49-F238E27FC236}">
                <a16:creationId xmlns:a16="http://schemas.microsoft.com/office/drawing/2014/main" id="{C43B0998-0FE6-4061-AA98-901C01A963E5}"/>
              </a:ext>
            </a:extLst>
          </p:cNvPr>
          <p:cNvSpPr/>
          <p:nvPr/>
        </p:nvSpPr>
        <p:spPr>
          <a:xfrm>
            <a:off x="461912" y="425265"/>
            <a:ext cx="9833156" cy="492443"/>
          </a:xfrm>
          <a:prstGeom prst="rect">
            <a:avLst/>
          </a:prstGeom>
        </p:spPr>
        <p:txBody>
          <a:bodyPr wrap="square">
            <a:spAutoFit/>
          </a:bodyPr>
          <a:lstStyle/>
          <a:p>
            <a:r>
              <a:rPr lang="en-GB" sz="2600" b="1" dirty="0">
                <a:solidFill>
                  <a:schemeClr val="accent1"/>
                </a:solidFill>
                <a:latin typeface="Arial" panose="020B0604020202020204" pitchFamily="34" charset="0"/>
                <a:cs typeface="Arial" panose="020B0604020202020204" pitchFamily="34" charset="0"/>
              </a:rPr>
              <a:t>What can managers and colleagues do to offer support?</a:t>
            </a:r>
          </a:p>
        </p:txBody>
      </p:sp>
      <p:sp>
        <p:nvSpPr>
          <p:cNvPr id="17" name="Footer Placeholder 2">
            <a:extLst>
              <a:ext uri="{FF2B5EF4-FFF2-40B4-BE49-F238E27FC236}">
                <a16:creationId xmlns:a16="http://schemas.microsoft.com/office/drawing/2014/main" id="{FBD03671-79AD-4D7E-AB0E-54FE3EFD0166}"/>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8" name="Group 17">
            <a:extLst>
              <a:ext uri="{FF2B5EF4-FFF2-40B4-BE49-F238E27FC236}">
                <a16:creationId xmlns:a16="http://schemas.microsoft.com/office/drawing/2014/main" id="{6BB445AB-0D28-479A-A4AC-FE3C947C1040}"/>
              </a:ext>
            </a:extLst>
          </p:cNvPr>
          <p:cNvGrpSpPr/>
          <p:nvPr/>
        </p:nvGrpSpPr>
        <p:grpSpPr>
          <a:xfrm>
            <a:off x="0" y="6213047"/>
            <a:ext cx="12200499" cy="716918"/>
            <a:chOff x="0" y="6213047"/>
            <a:chExt cx="12200499" cy="716918"/>
          </a:xfrm>
        </p:grpSpPr>
        <p:sp>
          <p:nvSpPr>
            <p:cNvPr id="19" name="Rectangle 18">
              <a:extLst>
                <a:ext uri="{FF2B5EF4-FFF2-40B4-BE49-F238E27FC236}">
                  <a16:creationId xmlns:a16="http://schemas.microsoft.com/office/drawing/2014/main" id="{B74133A2-7D16-42BF-A24F-2166C541541F}"/>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2B201801-0729-4EBC-89DE-440F72093E5D}"/>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3F7B3392-54F5-4302-8B88-F9ABA35715D2}"/>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2" name="TextBox 21">
              <a:extLst>
                <a:ext uri="{FF2B5EF4-FFF2-40B4-BE49-F238E27FC236}">
                  <a16:creationId xmlns:a16="http://schemas.microsoft.com/office/drawing/2014/main" id="{3038867E-20AC-4BC2-9FFE-7185F1876517}"/>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3" name="Oval 22">
            <a:extLst>
              <a:ext uri="{FF2B5EF4-FFF2-40B4-BE49-F238E27FC236}">
                <a16:creationId xmlns:a16="http://schemas.microsoft.com/office/drawing/2014/main" id="{8B8D14D3-5125-4F5B-A77A-9EBB1A278D98}"/>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6624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F5D9C4-2D72-44FC-B47F-21A9319E27BE}"/>
              </a:ext>
            </a:extLst>
          </p:cNvPr>
          <p:cNvSpPr>
            <a:spLocks noGrp="1"/>
          </p:cNvSpPr>
          <p:nvPr>
            <p:ph sz="quarter" idx="10"/>
          </p:nvPr>
        </p:nvSpPr>
        <p:spPr>
          <a:xfrm>
            <a:off x="533333" y="1502229"/>
            <a:ext cx="11125334" cy="4831210"/>
          </a:xfrm>
        </p:spPr>
        <p:txBody>
          <a:bodyPr/>
          <a:lstStyle/>
          <a:p>
            <a:pPr marL="0" indent="0">
              <a:lnSpc>
                <a:spcPct val="114000"/>
              </a:lnSpc>
              <a:buNone/>
            </a:pPr>
            <a:r>
              <a:rPr lang="en-GB" sz="1600" dirty="0"/>
              <a:t>Many interventions to support are FREE;  such as training and awareness</a:t>
            </a:r>
          </a:p>
          <a:p>
            <a:pPr lvl="1">
              <a:lnSpc>
                <a:spcPct val="114000"/>
              </a:lnSpc>
            </a:pPr>
            <a:r>
              <a:rPr lang="en-GB" sz="1600" dirty="0"/>
              <a:t>Champion to need for greater awareness, knowledge and open conversations</a:t>
            </a:r>
          </a:p>
          <a:p>
            <a:pPr lvl="1">
              <a:lnSpc>
                <a:spcPct val="114000"/>
              </a:lnSpc>
            </a:pPr>
            <a:r>
              <a:rPr lang="en-GB" sz="1600" dirty="0"/>
              <a:t>Discuss work-life balance, flexible working and regular breaks</a:t>
            </a:r>
          </a:p>
          <a:p>
            <a:pPr lvl="1">
              <a:lnSpc>
                <a:spcPct val="114000"/>
              </a:lnSpc>
            </a:pPr>
            <a:r>
              <a:rPr lang="en-GB" sz="1600" dirty="0"/>
              <a:t>Can colleagues access a quiet place to work if concentration is an issue</a:t>
            </a:r>
          </a:p>
          <a:p>
            <a:pPr lvl="1">
              <a:lnSpc>
                <a:spcPct val="114000"/>
              </a:lnSpc>
            </a:pPr>
            <a:r>
              <a:rPr lang="en-GB" sz="1600" dirty="0"/>
              <a:t>Cold water can help manage temperature fluctuations</a:t>
            </a:r>
          </a:p>
          <a:p>
            <a:pPr lvl="1">
              <a:lnSpc>
                <a:spcPct val="114000"/>
              </a:lnSpc>
            </a:pPr>
            <a:r>
              <a:rPr lang="en-GB" sz="1600" dirty="0"/>
              <a:t>Recommend a desk fan, encourage eating lunch away from the desk and outside </a:t>
            </a:r>
          </a:p>
          <a:p>
            <a:pPr marL="0" indent="0">
              <a:lnSpc>
                <a:spcPct val="114000"/>
              </a:lnSpc>
              <a:buNone/>
            </a:pPr>
            <a:endParaRPr lang="en-GB" sz="1600" b="1" dirty="0"/>
          </a:p>
          <a:p>
            <a:pPr marL="0" indent="0">
              <a:lnSpc>
                <a:spcPct val="114000"/>
              </a:lnSpc>
              <a:buNone/>
            </a:pPr>
            <a:r>
              <a:rPr lang="en-GB" sz="1600" b="1" dirty="0"/>
              <a:t>There is formal organisational support;</a:t>
            </a:r>
          </a:p>
          <a:p>
            <a:pPr lvl="1">
              <a:lnSpc>
                <a:spcPct val="114000"/>
              </a:lnSpc>
            </a:pPr>
            <a:r>
              <a:rPr lang="en-GB" sz="1600" dirty="0"/>
              <a:t>NHSE/I menopause policy</a:t>
            </a:r>
          </a:p>
          <a:p>
            <a:pPr lvl="1">
              <a:lnSpc>
                <a:spcPct val="114000"/>
              </a:lnSpc>
            </a:pPr>
            <a:r>
              <a:rPr lang="en-GB" sz="1600" dirty="0"/>
              <a:t>Overview of our </a:t>
            </a:r>
            <a:r>
              <a:rPr lang="en-GB" sz="1600" dirty="0">
                <a:hlinkClick r:id="rId2">
                  <a:extLst>
                    <a:ext uri="{A12FA001-AC4F-418D-AE19-62706E023703}">
                      <ahyp:hlinkClr xmlns:ahyp="http://schemas.microsoft.com/office/drawing/2018/hyperlinkcolor" val="tx"/>
                    </a:ext>
                  </a:extLst>
                </a:hlinkClick>
              </a:rPr>
              <a:t>Employee Assistance Programme (EAP) services</a:t>
            </a:r>
            <a:endParaRPr lang="en-GB" sz="1600" dirty="0"/>
          </a:p>
          <a:p>
            <a:pPr lvl="1">
              <a:lnSpc>
                <a:spcPct val="114000"/>
              </a:lnSpc>
            </a:pPr>
            <a:r>
              <a:rPr lang="en-GB" sz="1600" dirty="0"/>
              <a:t>Occupational Health </a:t>
            </a:r>
            <a:r>
              <a:rPr lang="en-GB" sz="1600" dirty="0">
                <a:hlinkClick r:id="rId3">
                  <a:extLst>
                    <a:ext uri="{A12FA001-AC4F-418D-AE19-62706E023703}">
                      <ahyp:hlinkClr xmlns:ahyp="http://schemas.microsoft.com/office/drawing/2018/hyperlinkcolor" val="tx"/>
                    </a:ext>
                  </a:extLst>
                </a:hlinkClick>
              </a:rPr>
              <a:t>here</a:t>
            </a:r>
            <a:endParaRPr lang="en-GB" sz="1600" dirty="0"/>
          </a:p>
          <a:p>
            <a:pPr lvl="1">
              <a:lnSpc>
                <a:spcPct val="114000"/>
              </a:lnSpc>
            </a:pPr>
            <a:r>
              <a:rPr lang="en-GB" sz="1600" dirty="0"/>
              <a:t>Line manager 1:1 discussions</a:t>
            </a:r>
          </a:p>
          <a:p>
            <a:pPr lvl="1">
              <a:lnSpc>
                <a:spcPct val="114000"/>
              </a:lnSpc>
            </a:pPr>
            <a:r>
              <a:rPr lang="en-GB" sz="1600" dirty="0"/>
              <a:t>Menopause Network offers education, advice and support, signposting </a:t>
            </a:r>
            <a:r>
              <a:rPr lang="en-GB" sz="1600" dirty="0">
                <a:hlinkClick r:id="rId4">
                  <a:extLst>
                    <a:ext uri="{A12FA001-AC4F-418D-AE19-62706E023703}">
                      <ahyp:hlinkClr xmlns:ahyp="http://schemas.microsoft.com/office/drawing/2018/hyperlinkcolor" val="tx"/>
                    </a:ext>
                  </a:extLst>
                </a:hlinkClick>
              </a:rPr>
              <a:t>here</a:t>
            </a:r>
            <a:endParaRPr lang="en-GB" sz="1600" dirty="0"/>
          </a:p>
          <a:p>
            <a:endParaRPr lang="en-GB" sz="1800" dirty="0">
              <a:solidFill>
                <a:schemeClr val="bg2"/>
              </a:solidFill>
            </a:endParaRPr>
          </a:p>
        </p:txBody>
      </p:sp>
      <p:sp>
        <p:nvSpPr>
          <p:cNvPr id="15" name="Rectangle 14">
            <a:extLst>
              <a:ext uri="{FF2B5EF4-FFF2-40B4-BE49-F238E27FC236}">
                <a16:creationId xmlns:a16="http://schemas.microsoft.com/office/drawing/2014/main" id="{C1FDBCFA-1B44-402E-90A1-241D4DC03462}"/>
              </a:ext>
            </a:extLst>
          </p:cNvPr>
          <p:cNvSpPr/>
          <p:nvPr/>
        </p:nvSpPr>
        <p:spPr>
          <a:xfrm>
            <a:off x="461913" y="425265"/>
            <a:ext cx="9539926" cy="584775"/>
          </a:xfrm>
          <a:prstGeom prst="rect">
            <a:avLst/>
          </a:prstGeom>
        </p:spPr>
        <p:txBody>
          <a:bodyPr wrap="square">
            <a:spAutoFit/>
          </a:bodyPr>
          <a:lstStyle/>
          <a:p>
            <a:r>
              <a:rPr lang="en-GB" sz="3200" b="1" dirty="0">
                <a:solidFill>
                  <a:schemeClr val="accent1"/>
                </a:solidFill>
                <a:latin typeface="Arial" panose="020B0604020202020204" pitchFamily="34" charset="0"/>
                <a:cs typeface="Arial" panose="020B0604020202020204" pitchFamily="34" charset="0"/>
              </a:rPr>
              <a:t>Support Continued</a:t>
            </a:r>
          </a:p>
        </p:txBody>
      </p:sp>
      <p:sp>
        <p:nvSpPr>
          <p:cNvPr id="17" name="Footer Placeholder 2">
            <a:extLst>
              <a:ext uri="{FF2B5EF4-FFF2-40B4-BE49-F238E27FC236}">
                <a16:creationId xmlns:a16="http://schemas.microsoft.com/office/drawing/2014/main" id="{CFBA4B0A-8E1F-4182-9516-624910978DD3}"/>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8" name="Group 17">
            <a:extLst>
              <a:ext uri="{FF2B5EF4-FFF2-40B4-BE49-F238E27FC236}">
                <a16:creationId xmlns:a16="http://schemas.microsoft.com/office/drawing/2014/main" id="{6D4DDF74-6AE4-489A-B6FB-3BC0C7CFC604}"/>
              </a:ext>
            </a:extLst>
          </p:cNvPr>
          <p:cNvGrpSpPr/>
          <p:nvPr/>
        </p:nvGrpSpPr>
        <p:grpSpPr>
          <a:xfrm>
            <a:off x="0" y="6213047"/>
            <a:ext cx="12200499" cy="716918"/>
            <a:chOff x="0" y="6213047"/>
            <a:chExt cx="12200499" cy="716918"/>
          </a:xfrm>
        </p:grpSpPr>
        <p:sp>
          <p:nvSpPr>
            <p:cNvPr id="19" name="Rectangle 18">
              <a:extLst>
                <a:ext uri="{FF2B5EF4-FFF2-40B4-BE49-F238E27FC236}">
                  <a16:creationId xmlns:a16="http://schemas.microsoft.com/office/drawing/2014/main" id="{A8D7D5EB-7656-4BAA-8FBE-4B372BEA008A}"/>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6AC98673-A311-4201-ACB5-01F964BC4920}"/>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00461988-B290-4397-B7B0-D7CB48739756}"/>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2" name="TextBox 21">
              <a:extLst>
                <a:ext uri="{FF2B5EF4-FFF2-40B4-BE49-F238E27FC236}">
                  <a16:creationId xmlns:a16="http://schemas.microsoft.com/office/drawing/2014/main" id="{7DA9BECF-CF45-48BB-B5CB-ED550CF676D5}"/>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3" name="Oval 22">
            <a:extLst>
              <a:ext uri="{FF2B5EF4-FFF2-40B4-BE49-F238E27FC236}">
                <a16:creationId xmlns:a16="http://schemas.microsoft.com/office/drawing/2014/main" id="{CAD12D9B-4D06-400C-AE12-2E13939DF80E}"/>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27312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4D4281-39A2-4790-B677-831FC42100ED}"/>
              </a:ext>
            </a:extLst>
          </p:cNvPr>
          <p:cNvSpPr>
            <a:spLocks noGrp="1"/>
          </p:cNvSpPr>
          <p:nvPr>
            <p:ph sz="quarter" idx="10"/>
          </p:nvPr>
        </p:nvSpPr>
        <p:spPr>
          <a:xfrm>
            <a:off x="461913" y="1464091"/>
            <a:ext cx="9774039" cy="4869348"/>
          </a:xfrm>
        </p:spPr>
        <p:txBody>
          <a:bodyPr/>
          <a:lstStyle/>
          <a:p>
            <a:pPr marL="0" indent="0">
              <a:lnSpc>
                <a:spcPct val="114000"/>
              </a:lnSpc>
              <a:buNone/>
            </a:pPr>
            <a:r>
              <a:rPr lang="en-GB" sz="1600" dirty="0"/>
              <a:t>HRT is available to replace the two hormones lost during and after the menopause. </a:t>
            </a:r>
          </a:p>
          <a:p>
            <a:pPr marL="0" indent="0">
              <a:lnSpc>
                <a:spcPct val="114000"/>
              </a:lnSpc>
              <a:buNone/>
            </a:pPr>
            <a:r>
              <a:rPr lang="en-GB" sz="1600" dirty="0"/>
              <a:t>This may be either oestrogen (following a hysterectomy) or oestrogen and progestogen (if the uterus is still in place). HRT is normally sought by individuals who struggle with symptoms. </a:t>
            </a:r>
          </a:p>
          <a:p>
            <a:pPr marL="0" indent="0">
              <a:lnSpc>
                <a:spcPct val="114000"/>
              </a:lnSpc>
              <a:buNone/>
            </a:pPr>
            <a:r>
              <a:rPr lang="en-GB" sz="1600" dirty="0"/>
              <a:t>There are a number of benefits too - HRT is explored by the British Menopause Society further </a:t>
            </a:r>
            <a:r>
              <a:rPr lang="en-GB" sz="1600" dirty="0">
                <a:hlinkClick r:id="rId2">
                  <a:extLst>
                    <a:ext uri="{A12FA001-AC4F-418D-AE19-62706E023703}">
                      <ahyp:hlinkClr xmlns:ahyp="http://schemas.microsoft.com/office/drawing/2018/hyperlinkcolor" val="tx"/>
                    </a:ext>
                  </a:extLst>
                </a:hlinkClick>
              </a:rPr>
              <a:t>here</a:t>
            </a:r>
            <a:r>
              <a:rPr lang="en-GB" sz="1600" dirty="0"/>
              <a:t> by Kathy Abernethy.</a:t>
            </a:r>
          </a:p>
          <a:p>
            <a:pPr marL="0" indent="0">
              <a:lnSpc>
                <a:spcPct val="114000"/>
              </a:lnSpc>
              <a:buNone/>
            </a:pPr>
            <a:r>
              <a:rPr lang="en-GB" sz="1600" dirty="0"/>
              <a:t>Benefits and risks associated with taking HRT are often associated with an early study, underlining an increased proportion of breast cancer cases. </a:t>
            </a:r>
          </a:p>
          <a:p>
            <a:pPr marL="0" indent="0">
              <a:lnSpc>
                <a:spcPct val="114000"/>
              </a:lnSpc>
              <a:buNone/>
            </a:pPr>
            <a:r>
              <a:rPr lang="en-GB" sz="1600" dirty="0"/>
              <a:t>This research has since been significantly clarified and the risks </a:t>
            </a:r>
            <a:r>
              <a:rPr lang="en-GB" sz="1600" b="1" dirty="0"/>
              <a:t>much reduced</a:t>
            </a:r>
            <a:r>
              <a:rPr lang="en-GB" sz="1600" dirty="0"/>
              <a:t>, as outlined by NICE </a:t>
            </a:r>
            <a:r>
              <a:rPr lang="en-GB" sz="1600" dirty="0">
                <a:hlinkClick r:id="rId3">
                  <a:extLst>
                    <a:ext uri="{A12FA001-AC4F-418D-AE19-62706E023703}">
                      <ahyp:hlinkClr xmlns:ahyp="http://schemas.microsoft.com/office/drawing/2018/hyperlinkcolor" val="tx"/>
                    </a:ext>
                  </a:extLst>
                </a:hlinkClick>
              </a:rPr>
              <a:t>here</a:t>
            </a:r>
            <a:endParaRPr lang="en-GB" sz="1600" dirty="0"/>
          </a:p>
          <a:p>
            <a:pPr marL="0" indent="0">
              <a:buNone/>
            </a:pPr>
            <a:endParaRPr lang="en-GB" dirty="0"/>
          </a:p>
        </p:txBody>
      </p:sp>
      <p:sp>
        <p:nvSpPr>
          <p:cNvPr id="16" name="Footer Placeholder 2">
            <a:extLst>
              <a:ext uri="{FF2B5EF4-FFF2-40B4-BE49-F238E27FC236}">
                <a16:creationId xmlns:a16="http://schemas.microsoft.com/office/drawing/2014/main" id="{64DFC1C4-2531-4115-AF4F-3E7577F67B11}"/>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7" name="Group 16">
            <a:extLst>
              <a:ext uri="{FF2B5EF4-FFF2-40B4-BE49-F238E27FC236}">
                <a16:creationId xmlns:a16="http://schemas.microsoft.com/office/drawing/2014/main" id="{C7B40B7D-9075-4253-B869-961D69702F44}"/>
              </a:ext>
            </a:extLst>
          </p:cNvPr>
          <p:cNvGrpSpPr/>
          <p:nvPr/>
        </p:nvGrpSpPr>
        <p:grpSpPr>
          <a:xfrm>
            <a:off x="0" y="6213047"/>
            <a:ext cx="12200499" cy="716918"/>
            <a:chOff x="0" y="6213047"/>
            <a:chExt cx="12200499" cy="716918"/>
          </a:xfrm>
        </p:grpSpPr>
        <p:sp>
          <p:nvSpPr>
            <p:cNvPr id="18" name="Rectangle 17">
              <a:extLst>
                <a:ext uri="{FF2B5EF4-FFF2-40B4-BE49-F238E27FC236}">
                  <a16:creationId xmlns:a16="http://schemas.microsoft.com/office/drawing/2014/main" id="{C66767F6-BADF-4BED-8FB6-F2100E756C44}"/>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A4D999B1-C36E-43E5-957F-5391E65718BA}"/>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8A0FF84A-E9AF-430D-871F-032A89553E42}"/>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1" name="TextBox 20">
              <a:extLst>
                <a:ext uri="{FF2B5EF4-FFF2-40B4-BE49-F238E27FC236}">
                  <a16:creationId xmlns:a16="http://schemas.microsoft.com/office/drawing/2014/main" id="{BFBB7C4A-892B-44A9-A651-5F18A7D09DF7}"/>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2" name="Oval 21">
            <a:extLst>
              <a:ext uri="{FF2B5EF4-FFF2-40B4-BE49-F238E27FC236}">
                <a16:creationId xmlns:a16="http://schemas.microsoft.com/office/drawing/2014/main" id="{F6735DF8-64ED-4B26-927D-1D3701B3FA89}"/>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AD208E61-B999-4C34-A99C-21A10DEC7057}"/>
              </a:ext>
            </a:extLst>
          </p:cNvPr>
          <p:cNvSpPr/>
          <p:nvPr/>
        </p:nvSpPr>
        <p:spPr>
          <a:xfrm>
            <a:off x="461913" y="425265"/>
            <a:ext cx="9539926" cy="523220"/>
          </a:xfrm>
          <a:prstGeom prst="rect">
            <a:avLst/>
          </a:prstGeom>
        </p:spPr>
        <p:txBody>
          <a:bodyPr wrap="square">
            <a:spAutoFit/>
          </a:bodyPr>
          <a:lstStyle/>
          <a:p>
            <a:r>
              <a:rPr lang="en-GB" sz="2800" b="1" dirty="0">
                <a:solidFill>
                  <a:schemeClr val="accent1"/>
                </a:solidFill>
                <a:latin typeface="Arial" panose="020B0604020202020204" pitchFamily="34" charset="0"/>
                <a:cs typeface="Arial" panose="020B0604020202020204" pitchFamily="34" charset="0"/>
              </a:rPr>
              <a:t>What does Hormone Replacement Therapy (HRT) do?</a:t>
            </a:r>
          </a:p>
        </p:txBody>
      </p:sp>
    </p:spTree>
    <p:extLst>
      <p:ext uri="{BB962C8B-B14F-4D97-AF65-F5344CB8AC3E}">
        <p14:creationId xmlns:p14="http://schemas.microsoft.com/office/powerpoint/2010/main" val="838683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9AA962-801D-43EB-BA55-42EA797D07E0}"/>
              </a:ext>
            </a:extLst>
          </p:cNvPr>
          <p:cNvSpPr>
            <a:spLocks noGrp="1"/>
          </p:cNvSpPr>
          <p:nvPr>
            <p:ph type="title"/>
          </p:nvPr>
        </p:nvSpPr>
        <p:spPr>
          <a:xfrm>
            <a:off x="381179" y="398254"/>
            <a:ext cx="9606199" cy="611649"/>
          </a:xfrm>
        </p:spPr>
        <p:txBody>
          <a:bodyPr/>
          <a:lstStyle/>
          <a:p>
            <a:r>
              <a:rPr lang="en-GB" sz="1800" b="1" dirty="0"/>
              <a:t>APPENDIX 1: Symptoms list – Can be used to explore personal symptoms or as part of a 1:1 with your line manager to plan support</a:t>
            </a:r>
          </a:p>
        </p:txBody>
      </p:sp>
      <p:graphicFrame>
        <p:nvGraphicFramePr>
          <p:cNvPr id="12" name="Content Placeholder 11">
            <a:extLst>
              <a:ext uri="{FF2B5EF4-FFF2-40B4-BE49-F238E27FC236}">
                <a16:creationId xmlns:a16="http://schemas.microsoft.com/office/drawing/2014/main" id="{8FD16D37-DAD8-429E-8E34-7087F8746B9C}"/>
              </a:ext>
            </a:extLst>
          </p:cNvPr>
          <p:cNvGraphicFramePr>
            <a:graphicFrameLocks noGrp="1"/>
          </p:cNvGraphicFramePr>
          <p:nvPr>
            <p:ph sz="quarter" idx="10"/>
            <p:extLst>
              <p:ext uri="{D42A27DB-BD31-4B8C-83A1-F6EECF244321}">
                <p14:modId xmlns:p14="http://schemas.microsoft.com/office/powerpoint/2010/main" val="423059604"/>
              </p:ext>
            </p:extLst>
          </p:nvPr>
        </p:nvGraphicFramePr>
        <p:xfrm>
          <a:off x="450716" y="1154097"/>
          <a:ext cx="11250054" cy="4970723"/>
        </p:xfrm>
        <a:graphic>
          <a:graphicData uri="http://schemas.openxmlformats.org/drawingml/2006/table">
            <a:tbl>
              <a:tblPr bandRow="1">
                <a:tableStyleId>{5C22544A-7EE6-4342-B048-85BDC9FD1C3A}</a:tableStyleId>
              </a:tblPr>
              <a:tblGrid>
                <a:gridCol w="1047187">
                  <a:extLst>
                    <a:ext uri="{9D8B030D-6E8A-4147-A177-3AD203B41FA5}">
                      <a16:colId xmlns:a16="http://schemas.microsoft.com/office/drawing/2014/main" val="446758489"/>
                    </a:ext>
                  </a:extLst>
                </a:gridCol>
                <a:gridCol w="572341">
                  <a:extLst>
                    <a:ext uri="{9D8B030D-6E8A-4147-A177-3AD203B41FA5}">
                      <a16:colId xmlns:a16="http://schemas.microsoft.com/office/drawing/2014/main" val="3380509216"/>
                    </a:ext>
                  </a:extLst>
                </a:gridCol>
                <a:gridCol w="572341">
                  <a:extLst>
                    <a:ext uri="{9D8B030D-6E8A-4147-A177-3AD203B41FA5}">
                      <a16:colId xmlns:a16="http://schemas.microsoft.com/office/drawing/2014/main" val="594786628"/>
                    </a:ext>
                  </a:extLst>
                </a:gridCol>
                <a:gridCol w="638543">
                  <a:extLst>
                    <a:ext uri="{9D8B030D-6E8A-4147-A177-3AD203B41FA5}">
                      <a16:colId xmlns:a16="http://schemas.microsoft.com/office/drawing/2014/main" val="2088965614"/>
                    </a:ext>
                  </a:extLst>
                </a:gridCol>
                <a:gridCol w="420643">
                  <a:extLst>
                    <a:ext uri="{9D8B030D-6E8A-4147-A177-3AD203B41FA5}">
                      <a16:colId xmlns:a16="http://schemas.microsoft.com/office/drawing/2014/main" val="2797706307"/>
                    </a:ext>
                  </a:extLst>
                </a:gridCol>
                <a:gridCol w="743299">
                  <a:extLst>
                    <a:ext uri="{9D8B030D-6E8A-4147-A177-3AD203B41FA5}">
                      <a16:colId xmlns:a16="http://schemas.microsoft.com/office/drawing/2014/main" val="3738605811"/>
                    </a:ext>
                  </a:extLst>
                </a:gridCol>
                <a:gridCol w="713172">
                  <a:extLst>
                    <a:ext uri="{9D8B030D-6E8A-4147-A177-3AD203B41FA5}">
                      <a16:colId xmlns:a16="http://schemas.microsoft.com/office/drawing/2014/main" val="2838531952"/>
                    </a:ext>
                  </a:extLst>
                </a:gridCol>
                <a:gridCol w="713172">
                  <a:extLst>
                    <a:ext uri="{9D8B030D-6E8A-4147-A177-3AD203B41FA5}">
                      <a16:colId xmlns:a16="http://schemas.microsoft.com/office/drawing/2014/main" val="1352953802"/>
                    </a:ext>
                  </a:extLst>
                </a:gridCol>
                <a:gridCol w="557297">
                  <a:extLst>
                    <a:ext uri="{9D8B030D-6E8A-4147-A177-3AD203B41FA5}">
                      <a16:colId xmlns:a16="http://schemas.microsoft.com/office/drawing/2014/main" val="1658174077"/>
                    </a:ext>
                  </a:extLst>
                </a:gridCol>
                <a:gridCol w="557297">
                  <a:extLst>
                    <a:ext uri="{9D8B030D-6E8A-4147-A177-3AD203B41FA5}">
                      <a16:colId xmlns:a16="http://schemas.microsoft.com/office/drawing/2014/main" val="403632943"/>
                    </a:ext>
                  </a:extLst>
                </a:gridCol>
                <a:gridCol w="512162">
                  <a:extLst>
                    <a:ext uri="{9D8B030D-6E8A-4147-A177-3AD203B41FA5}">
                      <a16:colId xmlns:a16="http://schemas.microsoft.com/office/drawing/2014/main" val="2523817516"/>
                    </a:ext>
                  </a:extLst>
                </a:gridCol>
                <a:gridCol w="612065">
                  <a:extLst>
                    <a:ext uri="{9D8B030D-6E8A-4147-A177-3AD203B41FA5}">
                      <a16:colId xmlns:a16="http://schemas.microsoft.com/office/drawing/2014/main" val="3172478838"/>
                    </a:ext>
                  </a:extLst>
                </a:gridCol>
                <a:gridCol w="713703">
                  <a:extLst>
                    <a:ext uri="{9D8B030D-6E8A-4147-A177-3AD203B41FA5}">
                      <a16:colId xmlns:a16="http://schemas.microsoft.com/office/drawing/2014/main" val="1464387745"/>
                    </a:ext>
                  </a:extLst>
                </a:gridCol>
                <a:gridCol w="2876832">
                  <a:extLst>
                    <a:ext uri="{9D8B030D-6E8A-4147-A177-3AD203B41FA5}">
                      <a16:colId xmlns:a16="http://schemas.microsoft.com/office/drawing/2014/main" val="3497511685"/>
                    </a:ext>
                  </a:extLst>
                </a:gridCol>
              </a:tblGrid>
              <a:tr h="945711">
                <a:tc rowSpan="2">
                  <a:txBody>
                    <a:bodyPr/>
                    <a:lstStyle/>
                    <a:p>
                      <a:pPr algn="ct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Symptom</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ctr"/>
                </a:tc>
                <a:tc gridSpan="2">
                  <a:txBody>
                    <a:bodyPr/>
                    <a:lstStyle/>
                    <a:p>
                      <a:pPr algn="ct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Location you have the symptom (if both tick both)</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hMerge="1">
                  <a:txBody>
                    <a:bodyPr/>
                    <a:lstStyle/>
                    <a:p>
                      <a:endParaRPr lang="en-GB"/>
                    </a:p>
                  </a:txBody>
                  <a:tcPr/>
                </a:tc>
                <a:tc gridSpan="4">
                  <a:txBody>
                    <a:bodyPr/>
                    <a:lstStyle/>
                    <a:p>
                      <a:pPr algn="ct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Severity of the symptom</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algn="ct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How frequently do you experience the symptom</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Adjustments you feel may assist</a:t>
                      </a:r>
                    </a:p>
                    <a:p>
                      <a:pPr algn="ct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(Examples included)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3021667606"/>
                  </a:ext>
                </a:extLst>
              </a:tr>
              <a:tr h="297025">
                <a:tc vMerge="1">
                  <a:txBody>
                    <a:bodyPr/>
                    <a:lstStyle/>
                    <a:p>
                      <a:endParaRPr lang="en-GB"/>
                    </a:p>
                  </a:txBody>
                  <a:tcPr/>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Home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Work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Mild</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Mod</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Intense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Severe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Less than monthly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Monthly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Weekly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Daily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Hourly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Constant</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3497788299"/>
                  </a:ext>
                </a:extLst>
              </a:tr>
              <a:tr h="331628">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Hot flushes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Fan/ extra uniform/ close to a window/ access to showers.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3632762727"/>
                  </a:ext>
                </a:extLst>
              </a:tr>
              <a:tr h="14179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Night Sweats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Flexible shift times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288448811"/>
                  </a:ext>
                </a:extLst>
              </a:tr>
              <a:tr h="322621">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Irregular Periods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Procedures allowing for staff to leave fixed positions</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3588878873"/>
                  </a:ext>
                </a:extLst>
              </a:tr>
              <a:tr h="14179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Loss of Libido</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3510511125"/>
                  </a:ext>
                </a:extLst>
              </a:tr>
              <a:tr h="146746">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Vaginal Dryness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2152575467"/>
                  </a:ext>
                </a:extLst>
              </a:tr>
              <a:tr h="298535">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Mood Swings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Inform the rest of the shift to be mindful. Quiet/ Private breakout room.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1589223260"/>
                  </a:ext>
                </a:extLst>
              </a:tr>
              <a:tr h="14179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Fatigue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Flexible shift times.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1782392106"/>
                  </a:ext>
                </a:extLst>
              </a:tr>
              <a:tr h="146746">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Hair Loss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Flexible uniform policy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1522942657"/>
                  </a:ext>
                </a:extLst>
              </a:tr>
              <a:tr h="146746">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Sleep Disorders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1765462073"/>
                  </a:ext>
                </a:extLst>
              </a:tr>
              <a:tr h="297025">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Difficulty Concentrating</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Flexibility in breaks.</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958366236"/>
                  </a:ext>
                </a:extLst>
              </a:tr>
              <a:tr h="169825">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Memory Lapses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Aide memoirs</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2520321965"/>
                  </a:ext>
                </a:extLst>
              </a:tr>
              <a:tr h="146746">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Dizziness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Access to fresh drinking water and quiet areas</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1304526293"/>
                  </a:ext>
                </a:extLst>
              </a:tr>
              <a:tr h="298535">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Weight Gain</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Access to food preparation facilities to allow healthy eating options</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1079835041"/>
                  </a:ext>
                </a:extLst>
              </a:tr>
              <a:tr h="219427">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Incontinence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Access to showers/extra uniform.</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2446376587"/>
                  </a:ext>
                </a:extLst>
              </a:tr>
              <a:tr h="14179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Bloating</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1427045038"/>
                  </a:ext>
                </a:extLst>
              </a:tr>
              <a:tr h="14179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Allergies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438033865"/>
                  </a:ext>
                </a:extLst>
              </a:tr>
              <a:tr h="14179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Brittle Nails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2366376009"/>
                  </a:ext>
                </a:extLst>
              </a:tr>
              <a:tr h="297025">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Changes in Odour</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Access to showers/lockers to store toiletries/extra uniform</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15924" marR="15924" marT="0" marB="0"/>
                </a:tc>
                <a:extLst>
                  <a:ext uri="{0D108BD9-81ED-4DB2-BD59-A6C34878D82A}">
                    <a16:rowId xmlns:a16="http://schemas.microsoft.com/office/drawing/2014/main" val="624434956"/>
                  </a:ext>
                </a:extLst>
              </a:tr>
            </a:tbl>
          </a:graphicData>
        </a:graphic>
      </p:graphicFrame>
      <p:sp>
        <p:nvSpPr>
          <p:cNvPr id="5" name="Footer Placeholder 2">
            <a:extLst>
              <a:ext uri="{FF2B5EF4-FFF2-40B4-BE49-F238E27FC236}">
                <a16:creationId xmlns:a16="http://schemas.microsoft.com/office/drawing/2014/main" id="{3A285196-BF42-43E9-A634-F0B130A2C26F}"/>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6" name="Group 5">
            <a:extLst>
              <a:ext uri="{FF2B5EF4-FFF2-40B4-BE49-F238E27FC236}">
                <a16:creationId xmlns:a16="http://schemas.microsoft.com/office/drawing/2014/main" id="{F9EAFD66-6599-4342-A8C8-251499A760AE}"/>
              </a:ext>
            </a:extLst>
          </p:cNvPr>
          <p:cNvGrpSpPr/>
          <p:nvPr/>
        </p:nvGrpSpPr>
        <p:grpSpPr>
          <a:xfrm>
            <a:off x="0" y="6213047"/>
            <a:ext cx="12200499" cy="716918"/>
            <a:chOff x="0" y="6213047"/>
            <a:chExt cx="12200499" cy="716918"/>
          </a:xfrm>
        </p:grpSpPr>
        <p:sp>
          <p:nvSpPr>
            <p:cNvPr id="7" name="Rectangle 6">
              <a:extLst>
                <a:ext uri="{FF2B5EF4-FFF2-40B4-BE49-F238E27FC236}">
                  <a16:creationId xmlns:a16="http://schemas.microsoft.com/office/drawing/2014/main" id="{F0317AD4-3C1F-4571-9657-10C0C0ABB987}"/>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DC97D83D-8D3D-43D1-A1C1-9258C4980045}"/>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333E6216-0E85-4B4A-B161-C6B98265CE28}"/>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10" name="TextBox 9">
              <a:extLst>
                <a:ext uri="{FF2B5EF4-FFF2-40B4-BE49-F238E27FC236}">
                  <a16:creationId xmlns:a16="http://schemas.microsoft.com/office/drawing/2014/main" id="{37AE2027-57FA-47E9-9460-9979BEB64FA9}"/>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11" name="Oval 10">
            <a:extLst>
              <a:ext uri="{FF2B5EF4-FFF2-40B4-BE49-F238E27FC236}">
                <a16:creationId xmlns:a16="http://schemas.microsoft.com/office/drawing/2014/main" id="{59EB05B5-F0BB-4DA7-852A-0C69F8A99495}"/>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4008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3788883-BD7E-4CB9-A472-9049FAD32BB6}"/>
              </a:ext>
            </a:extLst>
          </p:cNvPr>
          <p:cNvGraphicFramePr>
            <a:graphicFrameLocks noGrp="1"/>
          </p:cNvGraphicFramePr>
          <p:nvPr>
            <p:ph sz="quarter" idx="10"/>
            <p:extLst>
              <p:ext uri="{D42A27DB-BD31-4B8C-83A1-F6EECF244321}">
                <p14:modId xmlns:p14="http://schemas.microsoft.com/office/powerpoint/2010/main" val="3584118273"/>
              </p:ext>
            </p:extLst>
          </p:nvPr>
        </p:nvGraphicFramePr>
        <p:xfrm>
          <a:off x="479393" y="1259705"/>
          <a:ext cx="11212498" cy="4766045"/>
        </p:xfrm>
        <a:graphic>
          <a:graphicData uri="http://schemas.openxmlformats.org/drawingml/2006/table">
            <a:tbl>
              <a:tblPr bandRow="1">
                <a:tableStyleId>{5C22544A-7EE6-4342-B048-85BDC9FD1C3A}</a:tableStyleId>
              </a:tblPr>
              <a:tblGrid>
                <a:gridCol w="1115033">
                  <a:extLst>
                    <a:ext uri="{9D8B030D-6E8A-4147-A177-3AD203B41FA5}">
                      <a16:colId xmlns:a16="http://schemas.microsoft.com/office/drawing/2014/main" val="3133777585"/>
                    </a:ext>
                  </a:extLst>
                </a:gridCol>
                <a:gridCol w="649181">
                  <a:extLst>
                    <a:ext uri="{9D8B030D-6E8A-4147-A177-3AD203B41FA5}">
                      <a16:colId xmlns:a16="http://schemas.microsoft.com/office/drawing/2014/main" val="3165950168"/>
                    </a:ext>
                  </a:extLst>
                </a:gridCol>
                <a:gridCol w="571327">
                  <a:extLst>
                    <a:ext uri="{9D8B030D-6E8A-4147-A177-3AD203B41FA5}">
                      <a16:colId xmlns:a16="http://schemas.microsoft.com/office/drawing/2014/main" val="2900356324"/>
                    </a:ext>
                  </a:extLst>
                </a:gridCol>
                <a:gridCol w="824977">
                  <a:extLst>
                    <a:ext uri="{9D8B030D-6E8A-4147-A177-3AD203B41FA5}">
                      <a16:colId xmlns:a16="http://schemas.microsoft.com/office/drawing/2014/main" val="1441123836"/>
                    </a:ext>
                  </a:extLst>
                </a:gridCol>
                <a:gridCol w="824977">
                  <a:extLst>
                    <a:ext uri="{9D8B030D-6E8A-4147-A177-3AD203B41FA5}">
                      <a16:colId xmlns:a16="http://schemas.microsoft.com/office/drawing/2014/main" val="2874470848"/>
                    </a:ext>
                  </a:extLst>
                </a:gridCol>
                <a:gridCol w="647927">
                  <a:extLst>
                    <a:ext uri="{9D8B030D-6E8A-4147-A177-3AD203B41FA5}">
                      <a16:colId xmlns:a16="http://schemas.microsoft.com/office/drawing/2014/main" val="2941639885"/>
                    </a:ext>
                  </a:extLst>
                </a:gridCol>
                <a:gridCol w="740217">
                  <a:extLst>
                    <a:ext uri="{9D8B030D-6E8A-4147-A177-3AD203B41FA5}">
                      <a16:colId xmlns:a16="http://schemas.microsoft.com/office/drawing/2014/main" val="2555645698"/>
                    </a:ext>
                  </a:extLst>
                </a:gridCol>
                <a:gridCol w="740217">
                  <a:extLst>
                    <a:ext uri="{9D8B030D-6E8A-4147-A177-3AD203B41FA5}">
                      <a16:colId xmlns:a16="http://schemas.microsoft.com/office/drawing/2014/main" val="81335638"/>
                    </a:ext>
                  </a:extLst>
                </a:gridCol>
                <a:gridCol w="639762">
                  <a:extLst>
                    <a:ext uri="{9D8B030D-6E8A-4147-A177-3AD203B41FA5}">
                      <a16:colId xmlns:a16="http://schemas.microsoft.com/office/drawing/2014/main" val="1726717564"/>
                    </a:ext>
                  </a:extLst>
                </a:gridCol>
                <a:gridCol w="561913">
                  <a:extLst>
                    <a:ext uri="{9D8B030D-6E8A-4147-A177-3AD203B41FA5}">
                      <a16:colId xmlns:a16="http://schemas.microsoft.com/office/drawing/2014/main" val="2697466107"/>
                    </a:ext>
                  </a:extLst>
                </a:gridCol>
                <a:gridCol w="531774">
                  <a:extLst>
                    <a:ext uri="{9D8B030D-6E8A-4147-A177-3AD203B41FA5}">
                      <a16:colId xmlns:a16="http://schemas.microsoft.com/office/drawing/2014/main" val="1564805450"/>
                    </a:ext>
                  </a:extLst>
                </a:gridCol>
                <a:gridCol w="727033">
                  <a:extLst>
                    <a:ext uri="{9D8B030D-6E8A-4147-A177-3AD203B41FA5}">
                      <a16:colId xmlns:a16="http://schemas.microsoft.com/office/drawing/2014/main" val="202311541"/>
                    </a:ext>
                  </a:extLst>
                </a:gridCol>
                <a:gridCol w="1319080">
                  <a:extLst>
                    <a:ext uri="{9D8B030D-6E8A-4147-A177-3AD203B41FA5}">
                      <a16:colId xmlns:a16="http://schemas.microsoft.com/office/drawing/2014/main" val="1792622398"/>
                    </a:ext>
                  </a:extLst>
                </a:gridCol>
                <a:gridCol w="1319080">
                  <a:extLst>
                    <a:ext uri="{9D8B030D-6E8A-4147-A177-3AD203B41FA5}">
                      <a16:colId xmlns:a16="http://schemas.microsoft.com/office/drawing/2014/main" val="1170202652"/>
                    </a:ext>
                  </a:extLst>
                </a:gridCol>
              </a:tblGrid>
              <a:tr h="730661">
                <a:tc rowSpan="2">
                  <a:txBody>
                    <a:bodyPr/>
                    <a:lstStyle/>
                    <a:p>
                      <a:pPr algn="ct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Symptom</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ctr"/>
                </a:tc>
                <a:tc gridSpan="2">
                  <a:txBody>
                    <a:bodyPr/>
                    <a:lstStyle/>
                    <a:p>
                      <a:pPr algn="ct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Location you have the symptom (if both tick both)</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hMerge="1">
                  <a:txBody>
                    <a:bodyPr/>
                    <a:lstStyle/>
                    <a:p>
                      <a:endParaRPr lang="en-GB"/>
                    </a:p>
                  </a:txBody>
                  <a:tcPr/>
                </a:tc>
                <a:tc gridSpan="4">
                  <a:txBody>
                    <a:bodyPr/>
                    <a:lstStyle/>
                    <a:p>
                      <a:pPr algn="ct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Severity of the symptom</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algn="ct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How frequently do you experience the symptom</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Adjustments you feel may assist. </a:t>
                      </a:r>
                    </a:p>
                    <a:p>
                      <a:pPr algn="ct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(Examples included)</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3681861244"/>
                  </a:ext>
                </a:extLst>
              </a:tr>
              <a:tr h="483541">
                <a:tc vMerge="1">
                  <a:txBody>
                    <a:bodyPr/>
                    <a:lstStyle/>
                    <a:p>
                      <a:endParaRPr lang="en-GB"/>
                    </a:p>
                  </a:txBody>
                  <a:tcPr/>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Home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Work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Mild</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Moderate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Intense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Severe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Less than monthly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Monthly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weekly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Daily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Hourly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Constant</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3571534907"/>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Irregular Heartbeat</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857791030"/>
                  </a:ext>
                </a:extLst>
              </a:tr>
              <a:tr h="112863">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Depression</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239448522"/>
                  </a:ext>
                </a:extLst>
              </a:tr>
              <a:tr h="112863">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Anxiety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101236769"/>
                  </a:ext>
                </a:extLst>
              </a:tr>
              <a:tr h="112863">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Irritability</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4277238420"/>
                  </a:ext>
                </a:extLst>
              </a:tr>
              <a:tr h="359983">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Panic Disorder / Attacks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3919117483"/>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Breast Pain</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756657402"/>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Headache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Access to a private room</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71162017"/>
                  </a:ext>
                </a:extLst>
              </a:tr>
              <a:tr h="112863">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Joint Pain</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3806453614"/>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Burning Tongue</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522974331"/>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Electric Shocks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1923643985"/>
                  </a:ext>
                </a:extLst>
              </a:tr>
              <a:tr h="33730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Digestive Problems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766141195"/>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Gum Problems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574777152"/>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Muscle Tension</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829838009"/>
                  </a:ext>
                </a:extLst>
              </a:tr>
              <a:tr h="112863">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Itchy Skin</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606944648"/>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Tingling Extremities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4012294012"/>
                  </a:ext>
                </a:extLst>
              </a:tr>
              <a:tr h="236422">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Osteoporosis</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a:solidFill>
                            <a:srgbClr val="0070C0"/>
                          </a:solidFill>
                          <a:effectLst/>
                          <a:latin typeface="Arial" panose="020B0604020202020204" pitchFamily="34" charset="0"/>
                          <a:cs typeface="Arial" panose="020B0604020202020204" pitchFamily="34" charset="0"/>
                        </a:rPr>
                        <a:t> </a:t>
                      </a:r>
                      <a:endParaRPr lang="en-GB" sz="90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nchor="b"/>
                </a:tc>
                <a:tc>
                  <a:txBody>
                    <a:bodyPr/>
                    <a:lstStyle/>
                    <a:p>
                      <a:pPr>
                        <a:lnSpc>
                          <a:spcPct val="116000"/>
                        </a:lnSpc>
                        <a:spcAft>
                          <a:spcPts val="0"/>
                        </a:spcAft>
                      </a:pPr>
                      <a:r>
                        <a:rPr lang="en-GB" sz="900" dirty="0">
                          <a:solidFill>
                            <a:srgbClr val="0070C0"/>
                          </a:solidFill>
                          <a:effectLst/>
                          <a:latin typeface="Arial" panose="020B0604020202020204" pitchFamily="34" charset="0"/>
                          <a:cs typeface="Arial" panose="020B0604020202020204" pitchFamily="34" charset="0"/>
                        </a:rPr>
                        <a:t> </a:t>
                      </a:r>
                      <a:endParaRPr lang="en-GB" sz="9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23372" marR="23372" marT="0" marB="0"/>
                </a:tc>
                <a:extLst>
                  <a:ext uri="{0D108BD9-81ED-4DB2-BD59-A6C34878D82A}">
                    <a16:rowId xmlns:a16="http://schemas.microsoft.com/office/drawing/2014/main" val="219165653"/>
                  </a:ext>
                </a:extLst>
              </a:tr>
            </a:tbl>
          </a:graphicData>
        </a:graphic>
      </p:graphicFrame>
      <p:sp>
        <p:nvSpPr>
          <p:cNvPr id="6" name="Footer Placeholder 2">
            <a:extLst>
              <a:ext uri="{FF2B5EF4-FFF2-40B4-BE49-F238E27FC236}">
                <a16:creationId xmlns:a16="http://schemas.microsoft.com/office/drawing/2014/main" id="{8B704217-3872-4C7F-9460-435C86C8E3A1}"/>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7" name="Group 6">
            <a:extLst>
              <a:ext uri="{FF2B5EF4-FFF2-40B4-BE49-F238E27FC236}">
                <a16:creationId xmlns:a16="http://schemas.microsoft.com/office/drawing/2014/main" id="{680985C3-797C-4619-BEE5-7ADC6687036D}"/>
              </a:ext>
            </a:extLst>
          </p:cNvPr>
          <p:cNvGrpSpPr/>
          <p:nvPr/>
        </p:nvGrpSpPr>
        <p:grpSpPr>
          <a:xfrm>
            <a:off x="0" y="6213047"/>
            <a:ext cx="12200499" cy="716918"/>
            <a:chOff x="0" y="6213047"/>
            <a:chExt cx="12200499" cy="716918"/>
          </a:xfrm>
        </p:grpSpPr>
        <p:sp>
          <p:nvSpPr>
            <p:cNvPr id="8" name="Rectangle 7">
              <a:extLst>
                <a:ext uri="{FF2B5EF4-FFF2-40B4-BE49-F238E27FC236}">
                  <a16:creationId xmlns:a16="http://schemas.microsoft.com/office/drawing/2014/main" id="{5B8929BE-BE67-439F-8F32-52C6A9533094}"/>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3BB8291C-4EF4-4844-BEC2-1310AA373202}"/>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41C91971-41FD-42B8-80D8-7274875542E0}"/>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11" name="TextBox 10">
              <a:extLst>
                <a:ext uri="{FF2B5EF4-FFF2-40B4-BE49-F238E27FC236}">
                  <a16:creationId xmlns:a16="http://schemas.microsoft.com/office/drawing/2014/main" id="{52E3288A-9F23-4EEA-B659-E501C51A8CB6}"/>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12" name="Oval 11">
            <a:extLst>
              <a:ext uri="{FF2B5EF4-FFF2-40B4-BE49-F238E27FC236}">
                <a16:creationId xmlns:a16="http://schemas.microsoft.com/office/drawing/2014/main" id="{F0E62F61-A71D-410F-AA59-ECA662532D05}"/>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itle 2">
            <a:extLst>
              <a:ext uri="{FF2B5EF4-FFF2-40B4-BE49-F238E27FC236}">
                <a16:creationId xmlns:a16="http://schemas.microsoft.com/office/drawing/2014/main" id="{298BBF99-D235-492D-871D-3A8F872A0F6C}"/>
              </a:ext>
            </a:extLst>
          </p:cNvPr>
          <p:cNvSpPr>
            <a:spLocks noGrp="1"/>
          </p:cNvSpPr>
          <p:nvPr>
            <p:ph type="title"/>
          </p:nvPr>
        </p:nvSpPr>
        <p:spPr>
          <a:xfrm>
            <a:off x="381179" y="460758"/>
            <a:ext cx="9606199" cy="611649"/>
          </a:xfrm>
        </p:spPr>
        <p:txBody>
          <a:bodyPr/>
          <a:lstStyle/>
          <a:p>
            <a:r>
              <a:rPr lang="en-GB" sz="1800" b="1" dirty="0"/>
              <a:t>APPENDIX 1: Symptoms list  (continued)</a:t>
            </a:r>
          </a:p>
        </p:txBody>
      </p:sp>
    </p:spTree>
    <p:extLst>
      <p:ext uri="{BB962C8B-B14F-4D97-AF65-F5344CB8AC3E}">
        <p14:creationId xmlns:p14="http://schemas.microsoft.com/office/powerpoint/2010/main" val="162432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81A736E4-BC05-4181-B84D-6AE68B376920}"/>
              </a:ext>
            </a:extLst>
          </p:cNvPr>
          <p:cNvSpPr/>
          <p:nvPr/>
        </p:nvSpPr>
        <p:spPr>
          <a:xfrm>
            <a:off x="0" y="0"/>
            <a:ext cx="12192000" cy="6858000"/>
          </a:xfrm>
          <a:prstGeom prst="rect">
            <a:avLst/>
          </a:prstGeom>
          <a:gradFill flip="none" rotWithShape="1">
            <a:gsLst>
              <a:gs pos="100000">
                <a:schemeClr val="accent1">
                  <a:lumMod val="75000"/>
                </a:schemeClr>
              </a:gs>
              <a:gs pos="90000">
                <a:srgbClr val="005EB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Footer Placeholder 2">
            <a:extLst>
              <a:ext uri="{FF2B5EF4-FFF2-40B4-BE49-F238E27FC236}">
                <a16:creationId xmlns:a16="http://schemas.microsoft.com/office/drawing/2014/main" id="{5FE06AB6-AD93-4C27-98E2-9C5D933BD009}"/>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sp>
        <p:nvSpPr>
          <p:cNvPr id="9" name="Title 8">
            <a:extLst>
              <a:ext uri="{FF2B5EF4-FFF2-40B4-BE49-F238E27FC236}">
                <a16:creationId xmlns:a16="http://schemas.microsoft.com/office/drawing/2014/main" id="{1BA8686B-F7CE-4A72-8754-07C2468D89CD}"/>
              </a:ext>
            </a:extLst>
          </p:cNvPr>
          <p:cNvSpPr>
            <a:spLocks noGrp="1"/>
          </p:cNvSpPr>
          <p:nvPr>
            <p:ph type="title"/>
          </p:nvPr>
        </p:nvSpPr>
        <p:spPr>
          <a:xfrm>
            <a:off x="670146" y="529022"/>
            <a:ext cx="3218873" cy="611649"/>
          </a:xfrm>
        </p:spPr>
        <p:txBody>
          <a:bodyPr anchor="t"/>
          <a:lstStyle/>
          <a:p>
            <a:r>
              <a:rPr lang="en-US" sz="4000" b="1" dirty="0">
                <a:solidFill>
                  <a:schemeClr val="bg1"/>
                </a:solidFill>
                <a:latin typeface="Arial"/>
                <a:cs typeface="Arial"/>
              </a:rPr>
              <a:t>Contents</a:t>
            </a:r>
            <a:endParaRPr lang="en-US" sz="4000" b="1" dirty="0">
              <a:solidFill>
                <a:schemeClr val="bg1"/>
              </a:solidFill>
            </a:endParaRPr>
          </a:p>
        </p:txBody>
      </p:sp>
      <p:pic>
        <p:nvPicPr>
          <p:cNvPr id="21" name="Graphic 20">
            <a:extLst>
              <a:ext uri="{FF2B5EF4-FFF2-40B4-BE49-F238E27FC236}">
                <a16:creationId xmlns:a16="http://schemas.microsoft.com/office/drawing/2014/main" id="{B6522F6B-D1A9-4910-85F9-D51B24BD305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55632" y="384243"/>
            <a:ext cx="1425795" cy="571663"/>
          </a:xfrm>
          <a:prstGeom prst="rect">
            <a:avLst/>
          </a:prstGeom>
        </p:spPr>
      </p:pic>
      <p:cxnSp>
        <p:nvCxnSpPr>
          <p:cNvPr id="2" name="Straight Connector 1">
            <a:extLst>
              <a:ext uri="{FF2B5EF4-FFF2-40B4-BE49-F238E27FC236}">
                <a16:creationId xmlns:a16="http://schemas.microsoft.com/office/drawing/2014/main" id="{6BA0ECAB-7F24-437F-B1D9-E1CD5E4141B4}"/>
              </a:ext>
            </a:extLst>
          </p:cNvPr>
          <p:cNvCxnSpPr>
            <a:cxnSpLocks/>
          </p:cNvCxnSpPr>
          <p:nvPr/>
        </p:nvCxnSpPr>
        <p:spPr>
          <a:xfrm>
            <a:off x="405598" y="1713390"/>
            <a:ext cx="0" cy="3444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Content Placeholder 1">
            <a:extLst>
              <a:ext uri="{FF2B5EF4-FFF2-40B4-BE49-F238E27FC236}">
                <a16:creationId xmlns:a16="http://schemas.microsoft.com/office/drawing/2014/main" id="{69B2889A-CAC7-43BB-A838-D53CA8647314}"/>
              </a:ext>
            </a:extLst>
          </p:cNvPr>
          <p:cNvSpPr>
            <a:spLocks noGrp="1"/>
          </p:cNvSpPr>
          <p:nvPr>
            <p:ph sz="quarter" idx="10"/>
          </p:nvPr>
        </p:nvSpPr>
        <p:spPr>
          <a:xfrm>
            <a:off x="742951" y="1590633"/>
            <a:ext cx="10199278" cy="4632639"/>
          </a:xfrm>
        </p:spPr>
        <p:txBody>
          <a:bodyPr/>
          <a:lstStyle/>
          <a:p>
            <a:pPr marL="342900" indent="-342900">
              <a:lnSpc>
                <a:spcPct val="114000"/>
              </a:lnSpc>
              <a:buFont typeface="+mj-lt"/>
              <a:buAutoNum type="arabicPeriod"/>
            </a:pPr>
            <a:r>
              <a:rPr lang="en-GB" dirty="0">
                <a:solidFill>
                  <a:schemeClr val="bg1"/>
                </a:solidFill>
              </a:rPr>
              <a:t>Menopause definition: What is the menopause?</a:t>
            </a:r>
          </a:p>
          <a:p>
            <a:pPr marL="342900" indent="-342900">
              <a:lnSpc>
                <a:spcPct val="114000"/>
              </a:lnSpc>
              <a:buFont typeface="+mj-lt"/>
              <a:buAutoNum type="arabicPeriod"/>
            </a:pPr>
            <a:r>
              <a:rPr lang="en-GB" dirty="0">
                <a:solidFill>
                  <a:schemeClr val="bg1"/>
                </a:solidFill>
              </a:rPr>
              <a:t>When does the menopause happen?</a:t>
            </a:r>
          </a:p>
          <a:p>
            <a:pPr marL="342900" indent="-342900">
              <a:lnSpc>
                <a:spcPct val="114000"/>
              </a:lnSpc>
              <a:buFont typeface="+mj-lt"/>
              <a:buAutoNum type="arabicPeriod"/>
            </a:pPr>
            <a:r>
              <a:rPr lang="en-GB" dirty="0">
                <a:solidFill>
                  <a:schemeClr val="bg1"/>
                </a:solidFill>
              </a:rPr>
              <a:t>Workplace data: How many people are affected?</a:t>
            </a:r>
          </a:p>
          <a:p>
            <a:pPr marL="342900" indent="-342900">
              <a:lnSpc>
                <a:spcPct val="114000"/>
              </a:lnSpc>
              <a:buFont typeface="+mj-lt"/>
              <a:buAutoNum type="arabicPeriod"/>
            </a:pPr>
            <a:r>
              <a:rPr lang="en-GB" dirty="0">
                <a:solidFill>
                  <a:schemeClr val="bg1"/>
                </a:solidFill>
              </a:rPr>
              <a:t>Why is this important for the NHS?</a:t>
            </a:r>
          </a:p>
          <a:p>
            <a:pPr marL="342900" indent="-342900">
              <a:lnSpc>
                <a:spcPct val="114000"/>
              </a:lnSpc>
              <a:buFont typeface="+mj-lt"/>
              <a:buAutoNum type="arabicPeriod"/>
            </a:pPr>
            <a:r>
              <a:rPr lang="en-GB" dirty="0">
                <a:solidFill>
                  <a:schemeClr val="bg1"/>
                </a:solidFill>
              </a:rPr>
              <a:t>How does discrimination relate to menopause?</a:t>
            </a:r>
          </a:p>
          <a:p>
            <a:pPr marL="342900" indent="-342900">
              <a:lnSpc>
                <a:spcPct val="114000"/>
              </a:lnSpc>
              <a:buFont typeface="+mj-lt"/>
              <a:buAutoNum type="arabicPeriod"/>
            </a:pPr>
            <a:r>
              <a:rPr lang="en-GB" dirty="0">
                <a:solidFill>
                  <a:schemeClr val="bg1"/>
                </a:solidFill>
              </a:rPr>
              <a:t>The legal framework</a:t>
            </a:r>
          </a:p>
          <a:p>
            <a:pPr marL="342900" indent="-342900">
              <a:lnSpc>
                <a:spcPct val="114000"/>
              </a:lnSpc>
              <a:buFont typeface="+mj-lt"/>
              <a:buAutoNum type="arabicPeriod"/>
            </a:pPr>
            <a:r>
              <a:rPr lang="en-GB" dirty="0">
                <a:solidFill>
                  <a:schemeClr val="bg1"/>
                </a:solidFill>
              </a:rPr>
              <a:t>How do we currently understand the ‘menopause’?</a:t>
            </a:r>
          </a:p>
          <a:p>
            <a:pPr marL="342900" indent="-342900">
              <a:lnSpc>
                <a:spcPct val="114000"/>
              </a:lnSpc>
              <a:buFont typeface="+mj-lt"/>
              <a:buAutoNum type="arabicPeriod"/>
            </a:pPr>
            <a:r>
              <a:rPr lang="en-GB" dirty="0">
                <a:solidFill>
                  <a:schemeClr val="bg1"/>
                </a:solidFill>
              </a:rPr>
              <a:t>What are the symptoms – especially those that can affect wellbeing at work?</a:t>
            </a:r>
          </a:p>
          <a:p>
            <a:pPr marL="342900" indent="-342900">
              <a:lnSpc>
                <a:spcPct val="114000"/>
              </a:lnSpc>
              <a:buFont typeface="+mj-lt"/>
              <a:buAutoNum type="arabicPeriod"/>
            </a:pPr>
            <a:r>
              <a:rPr lang="en-GB" dirty="0">
                <a:solidFill>
                  <a:schemeClr val="bg1"/>
                </a:solidFill>
              </a:rPr>
              <a:t>What can managers and colleagues do to offer support?</a:t>
            </a:r>
          </a:p>
          <a:p>
            <a:pPr marL="342900" indent="-342900">
              <a:lnSpc>
                <a:spcPct val="114000"/>
              </a:lnSpc>
              <a:buFont typeface="+mj-lt"/>
              <a:buAutoNum type="arabicPeriod"/>
            </a:pPr>
            <a:r>
              <a:rPr lang="en-GB" dirty="0">
                <a:solidFill>
                  <a:schemeClr val="bg1"/>
                </a:solidFill>
              </a:rPr>
              <a:t>Appendices </a:t>
            </a:r>
          </a:p>
          <a:p>
            <a:pPr marL="800100" lvl="1" indent="-342900">
              <a:lnSpc>
                <a:spcPct val="114000"/>
              </a:lnSpc>
              <a:buFont typeface="+mj-lt"/>
              <a:buAutoNum type="arabicPeriod"/>
            </a:pPr>
            <a:r>
              <a:rPr lang="en-GB" dirty="0">
                <a:solidFill>
                  <a:schemeClr val="bg1"/>
                </a:solidFill>
              </a:rPr>
              <a:t>Symptoms checker: can be used personally or to support 1:1 discussions with colleagues to plan flexible working arrangements</a:t>
            </a:r>
          </a:p>
          <a:p>
            <a:pPr marL="800100" lvl="1" indent="-342900">
              <a:buFont typeface="+mj-lt"/>
              <a:buAutoNum type="arabicPeriod"/>
            </a:pPr>
            <a:endParaRPr lang="en-GB" dirty="0">
              <a:solidFill>
                <a:schemeClr val="bg1"/>
              </a:solidFill>
            </a:endParaRPr>
          </a:p>
          <a:p>
            <a:pPr marL="342900" indent="-342900">
              <a:buFont typeface="+mj-lt"/>
              <a:buAutoNum type="arabicPeriod"/>
            </a:pPr>
            <a:endParaRPr lang="en-GB" dirty="0">
              <a:solidFill>
                <a:schemeClr val="bg1"/>
              </a:solidFill>
            </a:endParaRPr>
          </a:p>
          <a:p>
            <a:pPr marL="342900" indent="-342900">
              <a:buFont typeface="+mj-lt"/>
              <a:buAutoNum type="arabicPeriod"/>
            </a:pPr>
            <a:endParaRPr lang="en-GB" dirty="0">
              <a:solidFill>
                <a:srgbClr val="005EB8"/>
              </a:solidFill>
            </a:endParaRPr>
          </a:p>
        </p:txBody>
      </p:sp>
    </p:spTree>
    <p:extLst>
      <p:ext uri="{BB962C8B-B14F-4D97-AF65-F5344CB8AC3E}">
        <p14:creationId xmlns:p14="http://schemas.microsoft.com/office/powerpoint/2010/main" val="2101411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ooter Placeholder 2">
            <a:extLst>
              <a:ext uri="{FF2B5EF4-FFF2-40B4-BE49-F238E27FC236}">
                <a16:creationId xmlns:a16="http://schemas.microsoft.com/office/drawing/2014/main" id="{5FE06AB6-AD93-4C27-98E2-9C5D933BD009}"/>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sp>
        <p:nvSpPr>
          <p:cNvPr id="10" name="Rectangle 9">
            <a:extLst>
              <a:ext uri="{FF2B5EF4-FFF2-40B4-BE49-F238E27FC236}">
                <a16:creationId xmlns:a16="http://schemas.microsoft.com/office/drawing/2014/main" id="{8AD8C1DB-6642-45E5-9098-6D48B444B20C}"/>
              </a:ext>
            </a:extLst>
          </p:cNvPr>
          <p:cNvSpPr/>
          <p:nvPr/>
        </p:nvSpPr>
        <p:spPr>
          <a:xfrm>
            <a:off x="461913" y="425265"/>
            <a:ext cx="6540020" cy="584775"/>
          </a:xfrm>
          <a:prstGeom prst="rect">
            <a:avLst/>
          </a:prstGeom>
        </p:spPr>
        <p:txBody>
          <a:bodyPr wrap="square">
            <a:spAutoFit/>
          </a:bodyPr>
          <a:lstStyle/>
          <a:p>
            <a:r>
              <a:rPr lang="en-GB" sz="3200" b="1" dirty="0">
                <a:solidFill>
                  <a:srgbClr val="0070C0"/>
                </a:solidFill>
                <a:latin typeface="Arial" panose="020B0604020202020204" pitchFamily="34" charset="0"/>
                <a:cs typeface="Arial" panose="020B0604020202020204" pitchFamily="34" charset="0"/>
              </a:rPr>
              <a:t>What is the “Menopause”? </a:t>
            </a:r>
            <a:endParaRPr lang="en-GB" sz="3200" dirty="0">
              <a:solidFill>
                <a:srgbClr val="0070C0"/>
              </a:solidFill>
              <a:latin typeface="Arial" panose="020B0604020202020204" pitchFamily="34" charset="0"/>
              <a:cs typeface="Arial" panose="020B0604020202020204" pitchFamily="34" charset="0"/>
            </a:endParaRPr>
          </a:p>
        </p:txBody>
      </p:sp>
      <p:sp>
        <p:nvSpPr>
          <p:cNvPr id="20" name="Content Placeholder 1">
            <a:extLst>
              <a:ext uri="{FF2B5EF4-FFF2-40B4-BE49-F238E27FC236}">
                <a16:creationId xmlns:a16="http://schemas.microsoft.com/office/drawing/2014/main" id="{A329CD1F-8A72-46B3-A7D1-C9468B36C3F5}"/>
              </a:ext>
            </a:extLst>
          </p:cNvPr>
          <p:cNvSpPr>
            <a:spLocks noGrp="1"/>
          </p:cNvSpPr>
          <p:nvPr>
            <p:ph sz="quarter" idx="10"/>
          </p:nvPr>
        </p:nvSpPr>
        <p:spPr>
          <a:xfrm>
            <a:off x="1438182" y="1403157"/>
            <a:ext cx="10197683" cy="4906739"/>
          </a:xfrm>
        </p:spPr>
        <p:txBody>
          <a:bodyPr/>
          <a:lstStyle/>
          <a:p>
            <a:pPr marL="0" indent="0">
              <a:lnSpc>
                <a:spcPct val="114000"/>
              </a:lnSpc>
              <a:buNone/>
            </a:pPr>
            <a:r>
              <a:rPr lang="en-GB" b="1" dirty="0"/>
              <a:t>Menopause:</a:t>
            </a:r>
            <a:r>
              <a:rPr lang="en-GB" dirty="0"/>
              <a:t> A biological stage in a woman’s life that occurs when she stops menstruating and reaches the end of her natural reproductive life</a:t>
            </a:r>
            <a:r>
              <a:rPr lang="en-GB" b="1" dirty="0"/>
              <a:t>. </a:t>
            </a:r>
            <a:r>
              <a:rPr lang="en-GB" dirty="0"/>
              <a:t>This happens because the ovaries stop maturing eggs and secreting oestrogen and progesterone. </a:t>
            </a:r>
          </a:p>
          <a:p>
            <a:pPr marL="0" indent="0">
              <a:lnSpc>
                <a:spcPct val="114000"/>
              </a:lnSpc>
              <a:buNone/>
            </a:pPr>
            <a:endParaRPr lang="en-GB" dirty="0"/>
          </a:p>
          <a:p>
            <a:pPr marL="0" indent="0">
              <a:lnSpc>
                <a:spcPct val="114000"/>
              </a:lnSpc>
              <a:buNone/>
            </a:pPr>
            <a:r>
              <a:rPr lang="en-GB" b="1" dirty="0"/>
              <a:t>The ‘menopause’ is literally </a:t>
            </a:r>
            <a:r>
              <a:rPr lang="en-GB" b="1" u="sng" dirty="0"/>
              <a:t>the day</a:t>
            </a:r>
            <a:r>
              <a:rPr lang="en-GB" b="1" dirty="0"/>
              <a:t> when a woman has not had a period for 12 consecutive months </a:t>
            </a:r>
            <a:r>
              <a:rPr lang="en-GB" dirty="0"/>
              <a:t>(for women reaching menopause naturally – menopause can be surgically induced and as a result may be at any time). </a:t>
            </a:r>
          </a:p>
          <a:p>
            <a:pPr marL="0" indent="0">
              <a:lnSpc>
                <a:spcPct val="114000"/>
              </a:lnSpc>
              <a:buNone/>
            </a:pPr>
            <a:endParaRPr lang="en-GB" dirty="0"/>
          </a:p>
          <a:p>
            <a:pPr marL="0" indent="0">
              <a:lnSpc>
                <a:spcPct val="114000"/>
              </a:lnSpc>
              <a:buNone/>
            </a:pPr>
            <a:r>
              <a:rPr lang="en-GB" b="1" dirty="0"/>
              <a:t>Before this day it is called the ‘Perimenopause’; </a:t>
            </a:r>
            <a:r>
              <a:rPr lang="en-GB" dirty="0"/>
              <a:t>The time in which a woman has irregular cycles of ovulation and menstruation leading up to menopause and continuing until 12 months after her final period. The perimenopause is also typically when most will notice varied symptoms.</a:t>
            </a:r>
          </a:p>
          <a:p>
            <a:pPr marL="0" indent="0">
              <a:lnSpc>
                <a:spcPct val="114000"/>
              </a:lnSpc>
              <a:buNone/>
            </a:pPr>
            <a:endParaRPr lang="en-GB" dirty="0"/>
          </a:p>
          <a:p>
            <a:pPr marL="0" indent="0">
              <a:lnSpc>
                <a:spcPct val="114000"/>
              </a:lnSpc>
              <a:buNone/>
            </a:pPr>
            <a:r>
              <a:rPr lang="en-GB" b="1" dirty="0"/>
              <a:t>The day after menopause is called the ‘</a:t>
            </a:r>
            <a:r>
              <a:rPr lang="en-GB" b="1" dirty="0" err="1"/>
              <a:t>Postmenopause</a:t>
            </a:r>
            <a:r>
              <a:rPr lang="en-GB" b="1" dirty="0"/>
              <a:t>’;</a:t>
            </a:r>
            <a:r>
              <a:rPr lang="en-GB" dirty="0"/>
              <a:t> This starts when a woman has not had a period for 12 consecutive months and one day.</a:t>
            </a:r>
          </a:p>
          <a:p>
            <a:pPr marL="0" indent="0">
              <a:lnSpc>
                <a:spcPct val="114000"/>
              </a:lnSpc>
              <a:buNone/>
            </a:pPr>
            <a:r>
              <a:rPr lang="en-GB" dirty="0"/>
              <a:t>https://www.nice.org.uk/guidance/ng23/chapter/Recommendations#diagnosis-of-perimenopause-and-menopause</a:t>
            </a:r>
          </a:p>
          <a:p>
            <a:pPr>
              <a:buClr>
                <a:srgbClr val="005EB8"/>
              </a:buClr>
            </a:pPr>
            <a:endParaRPr lang="en-GB" dirty="0"/>
          </a:p>
        </p:txBody>
      </p:sp>
      <p:grpSp>
        <p:nvGrpSpPr>
          <p:cNvPr id="6" name="Group 5">
            <a:extLst>
              <a:ext uri="{FF2B5EF4-FFF2-40B4-BE49-F238E27FC236}">
                <a16:creationId xmlns:a16="http://schemas.microsoft.com/office/drawing/2014/main" id="{E3E8E5C0-FED8-494E-8B86-7F18822E6CC3}"/>
              </a:ext>
            </a:extLst>
          </p:cNvPr>
          <p:cNvGrpSpPr/>
          <p:nvPr/>
        </p:nvGrpSpPr>
        <p:grpSpPr>
          <a:xfrm>
            <a:off x="0" y="6213047"/>
            <a:ext cx="12200499" cy="716918"/>
            <a:chOff x="0" y="6213047"/>
            <a:chExt cx="12200499" cy="716918"/>
          </a:xfrm>
        </p:grpSpPr>
        <p:sp>
          <p:nvSpPr>
            <p:cNvPr id="7" name="Rectangle 6">
              <a:extLst>
                <a:ext uri="{FF2B5EF4-FFF2-40B4-BE49-F238E27FC236}">
                  <a16:creationId xmlns:a16="http://schemas.microsoft.com/office/drawing/2014/main" id="{B8EBA9BF-F5D5-4172-9676-8C9D1BF87C92}"/>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FEB35D36-6936-43D6-BF78-1470E7C61642}"/>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FE0EC0E6-9A47-4405-98DE-D229A09ACB57}"/>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11" name="TextBox 10">
              <a:extLst>
                <a:ext uri="{FF2B5EF4-FFF2-40B4-BE49-F238E27FC236}">
                  <a16:creationId xmlns:a16="http://schemas.microsoft.com/office/drawing/2014/main" id="{63611B93-BE2E-4A55-8391-2F849974BEE9}"/>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13" name="Oval 12">
            <a:extLst>
              <a:ext uri="{FF2B5EF4-FFF2-40B4-BE49-F238E27FC236}">
                <a16:creationId xmlns:a16="http://schemas.microsoft.com/office/drawing/2014/main" id="{83C37886-7A5A-4019-85BC-C77D087F2D44}"/>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99145C26-6853-4E16-93E4-EB36321BF985}"/>
              </a:ext>
            </a:extLst>
          </p:cNvPr>
          <p:cNvSpPr/>
          <p:nvPr/>
        </p:nvSpPr>
        <p:spPr>
          <a:xfrm>
            <a:off x="538379" y="1385976"/>
            <a:ext cx="584774" cy="584774"/>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9F715F24-47F9-48CE-992B-CCA19E060657}"/>
              </a:ext>
            </a:extLst>
          </p:cNvPr>
          <p:cNvSpPr/>
          <p:nvPr/>
        </p:nvSpPr>
        <p:spPr>
          <a:xfrm>
            <a:off x="538379" y="2435021"/>
            <a:ext cx="584774" cy="584774"/>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796A2FF4-66F5-4EFC-9732-EB329E20CB0F}"/>
              </a:ext>
            </a:extLst>
          </p:cNvPr>
          <p:cNvSpPr/>
          <p:nvPr/>
        </p:nvSpPr>
        <p:spPr>
          <a:xfrm>
            <a:off x="538379" y="3448164"/>
            <a:ext cx="584774" cy="584774"/>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79BBF344-328F-4618-B396-419EC97C5DE9}"/>
              </a:ext>
            </a:extLst>
          </p:cNvPr>
          <p:cNvSpPr/>
          <p:nvPr/>
        </p:nvSpPr>
        <p:spPr>
          <a:xfrm>
            <a:off x="538379" y="4638488"/>
            <a:ext cx="584774" cy="584774"/>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314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5">
            <a:extLst>
              <a:ext uri="{FF2B5EF4-FFF2-40B4-BE49-F238E27FC236}">
                <a16:creationId xmlns:a16="http://schemas.microsoft.com/office/drawing/2014/main" id="{2DD5381C-C930-4FB6-A3F2-3B8D735D0D37}"/>
              </a:ext>
            </a:extLst>
          </p:cNvPr>
          <p:cNvSpPr>
            <a:spLocks noGrp="1"/>
          </p:cNvSpPr>
          <p:nvPr>
            <p:ph sz="quarter" idx="10"/>
          </p:nvPr>
        </p:nvSpPr>
        <p:spPr>
          <a:xfrm>
            <a:off x="457641" y="1389015"/>
            <a:ext cx="11031231" cy="4915186"/>
          </a:xfrm>
        </p:spPr>
        <p:txBody>
          <a:bodyPr/>
          <a:lstStyle/>
          <a:p>
            <a:pPr marL="0" indent="0">
              <a:lnSpc>
                <a:spcPct val="114000"/>
              </a:lnSpc>
              <a:buNone/>
            </a:pPr>
            <a:r>
              <a:rPr lang="en-GB" sz="1600" dirty="0"/>
              <a:t>Menopause occurs when the ovaries stop maturing eggs and secreting oestrogen and progesterone. This is why it affects </a:t>
            </a:r>
            <a:r>
              <a:rPr lang="en-GB" sz="1600" i="1" dirty="0"/>
              <a:t>anyone </a:t>
            </a:r>
            <a:r>
              <a:rPr lang="en-GB" sz="1600" dirty="0"/>
              <a:t>born with ovaries not just those who identify as female.</a:t>
            </a:r>
            <a:endParaRPr lang="en-GB" sz="1600" i="1" dirty="0"/>
          </a:p>
          <a:p>
            <a:pPr marL="0" indent="0">
              <a:lnSpc>
                <a:spcPct val="114000"/>
              </a:lnSpc>
              <a:buNone/>
            </a:pPr>
            <a:r>
              <a:rPr lang="en-GB" sz="1600" dirty="0"/>
              <a:t>The average is in the UK is 51 years although menopause can be triggered much earlier (under 40) as a result of surgery, illness or because of an issue with the function of the ovaries known as premature ovarian failure (POI). POI can sometimes run in families if relatives went through the menopause at a very young age (20s or 30s). Menopause is thus not just for ‘older’ women.</a:t>
            </a:r>
          </a:p>
          <a:p>
            <a:pPr>
              <a:lnSpc>
                <a:spcPct val="114000"/>
              </a:lnSpc>
            </a:pPr>
            <a:r>
              <a:rPr lang="en-GB" sz="1600" dirty="0"/>
              <a:t>Dr Louise Newson, a GP and Menopause Specialist advises that the average age is 51 years. But the average life-expectancy of the woman is in her eighties. This means that anyone affected could have 30 years of potentially having menopausal symptoms or being post-menopausal; </a:t>
            </a:r>
            <a:r>
              <a:rPr lang="en-GB" sz="1600" dirty="0">
                <a:hlinkClick r:id="rId3">
                  <a:extLst>
                    <a:ext uri="{A12FA001-AC4F-418D-AE19-62706E023703}">
                      <ahyp:hlinkClr xmlns:ahyp="http://schemas.microsoft.com/office/drawing/2018/hyperlinkcolor" val="tx"/>
                    </a:ext>
                  </a:extLst>
                </a:hlinkClick>
              </a:rPr>
              <a:t>Menopause doctor</a:t>
            </a:r>
            <a:endParaRPr lang="en-GB" sz="1600" dirty="0"/>
          </a:p>
          <a:p>
            <a:pPr>
              <a:lnSpc>
                <a:spcPct val="114000"/>
              </a:lnSpc>
            </a:pPr>
            <a:r>
              <a:rPr lang="en-GB" sz="1600" dirty="0"/>
              <a:t>The British Menopause Society also confirms that the average age is around 51; </a:t>
            </a:r>
            <a:r>
              <a:rPr lang="en-GB" sz="1600" dirty="0">
                <a:hlinkClick r:id="rId4">
                  <a:extLst>
                    <a:ext uri="{A12FA001-AC4F-418D-AE19-62706E023703}">
                      <ahyp:hlinkClr xmlns:ahyp="http://schemas.microsoft.com/office/drawing/2018/hyperlinkcolor" val="tx"/>
                    </a:ext>
                  </a:extLst>
                </a:hlinkClick>
              </a:rPr>
              <a:t>the average age of menopause</a:t>
            </a:r>
            <a:endParaRPr lang="en-GB" sz="1600" dirty="0"/>
          </a:p>
          <a:p>
            <a:pPr marL="0" indent="0">
              <a:lnSpc>
                <a:spcPct val="114000"/>
              </a:lnSpc>
              <a:buNone/>
            </a:pPr>
            <a:endParaRPr lang="en-GB" sz="1600" dirty="0">
              <a:hlinkClick r:id="rId5">
                <a:extLst>
                  <a:ext uri="{A12FA001-AC4F-418D-AE19-62706E023703}">
                    <ahyp:hlinkClr xmlns:ahyp="http://schemas.microsoft.com/office/drawing/2018/hyperlinkcolor" val="tx"/>
                  </a:ext>
                </a:extLst>
              </a:hlinkClick>
            </a:endParaRPr>
          </a:p>
          <a:p>
            <a:pPr marL="0" indent="0">
              <a:lnSpc>
                <a:spcPct val="114000"/>
              </a:lnSpc>
              <a:buNone/>
            </a:pPr>
            <a:r>
              <a:rPr lang="en-GB" sz="1600" dirty="0">
                <a:hlinkClick r:id="rId5">
                  <a:extLst>
                    <a:ext uri="{A12FA001-AC4F-418D-AE19-62706E023703}">
                      <ahyp:hlinkClr xmlns:ahyp="http://schemas.microsoft.com/office/drawing/2018/hyperlinkcolor" val="tx"/>
                    </a:ext>
                  </a:extLst>
                </a:hlinkClick>
              </a:rPr>
              <a:t>https://www.nhs.uk/conditions/early-menopause/</a:t>
            </a:r>
            <a:endParaRPr lang="en-GB" sz="1600" dirty="0"/>
          </a:p>
        </p:txBody>
      </p:sp>
      <p:sp>
        <p:nvSpPr>
          <p:cNvPr id="6" name="Rectangle 5">
            <a:extLst>
              <a:ext uri="{FF2B5EF4-FFF2-40B4-BE49-F238E27FC236}">
                <a16:creationId xmlns:a16="http://schemas.microsoft.com/office/drawing/2014/main" id="{6A8CCA62-CB9D-4ACC-8B78-5EB4FA8FCA61}"/>
              </a:ext>
            </a:extLst>
          </p:cNvPr>
          <p:cNvSpPr/>
          <p:nvPr/>
        </p:nvSpPr>
        <p:spPr>
          <a:xfrm>
            <a:off x="461913" y="425265"/>
            <a:ext cx="8327964" cy="584775"/>
          </a:xfrm>
          <a:prstGeom prst="rect">
            <a:avLst/>
          </a:prstGeom>
        </p:spPr>
        <p:txBody>
          <a:bodyPr wrap="square">
            <a:spAutoFit/>
          </a:bodyPr>
          <a:lstStyle/>
          <a:p>
            <a:r>
              <a:rPr lang="en-GB" sz="3200" b="1" dirty="0">
                <a:solidFill>
                  <a:srgbClr val="0070C0"/>
                </a:solidFill>
                <a:latin typeface="Arial" panose="020B0604020202020204" pitchFamily="34" charset="0"/>
                <a:cs typeface="Arial" panose="020B0604020202020204" pitchFamily="34" charset="0"/>
              </a:rPr>
              <a:t>When does the menopause happen?</a:t>
            </a:r>
          </a:p>
        </p:txBody>
      </p:sp>
      <p:sp>
        <p:nvSpPr>
          <p:cNvPr id="17" name="Footer Placeholder 2">
            <a:extLst>
              <a:ext uri="{FF2B5EF4-FFF2-40B4-BE49-F238E27FC236}">
                <a16:creationId xmlns:a16="http://schemas.microsoft.com/office/drawing/2014/main" id="{83A6DDD9-31B8-432C-B6AC-BA3CF9BE1C2C}"/>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8" name="Group 17">
            <a:extLst>
              <a:ext uri="{FF2B5EF4-FFF2-40B4-BE49-F238E27FC236}">
                <a16:creationId xmlns:a16="http://schemas.microsoft.com/office/drawing/2014/main" id="{A7504651-8C0C-4370-9891-838B6E8EECD7}"/>
              </a:ext>
            </a:extLst>
          </p:cNvPr>
          <p:cNvGrpSpPr/>
          <p:nvPr/>
        </p:nvGrpSpPr>
        <p:grpSpPr>
          <a:xfrm>
            <a:off x="0" y="6213047"/>
            <a:ext cx="12200499" cy="716918"/>
            <a:chOff x="0" y="6213047"/>
            <a:chExt cx="12200499" cy="716918"/>
          </a:xfrm>
        </p:grpSpPr>
        <p:sp>
          <p:nvSpPr>
            <p:cNvPr id="19" name="Rectangle 18">
              <a:extLst>
                <a:ext uri="{FF2B5EF4-FFF2-40B4-BE49-F238E27FC236}">
                  <a16:creationId xmlns:a16="http://schemas.microsoft.com/office/drawing/2014/main" id="{53108F17-99BB-4B70-8940-3CE16D1B0AF7}"/>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611BEB3A-9E9E-4BEB-83D0-DAFB365CC68B}"/>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1B1244A4-A26D-4EAD-85CA-44D2C4682FC4}"/>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4</a:t>
              </a:r>
            </a:p>
          </p:txBody>
        </p:sp>
        <p:sp>
          <p:nvSpPr>
            <p:cNvPr id="22" name="TextBox 21">
              <a:extLst>
                <a:ext uri="{FF2B5EF4-FFF2-40B4-BE49-F238E27FC236}">
                  <a16:creationId xmlns:a16="http://schemas.microsoft.com/office/drawing/2014/main" id="{26AC7D0E-7415-46A5-99ED-520B24DB0332}"/>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3" name="Oval 22">
            <a:extLst>
              <a:ext uri="{FF2B5EF4-FFF2-40B4-BE49-F238E27FC236}">
                <a16:creationId xmlns:a16="http://schemas.microsoft.com/office/drawing/2014/main" id="{A47CA50C-1CF7-4FBE-A247-E5429CB2FB12}"/>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843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4A341BBB-7756-40E1-BD2E-355AE78ECC52}"/>
              </a:ext>
            </a:extLst>
          </p:cNvPr>
          <p:cNvSpPr/>
          <p:nvPr/>
        </p:nvSpPr>
        <p:spPr>
          <a:xfrm>
            <a:off x="1225118" y="1681487"/>
            <a:ext cx="10040811" cy="3737946"/>
          </a:xfrm>
          <a:prstGeom prst="rect">
            <a:avLst/>
          </a:prstGeom>
        </p:spPr>
        <p:txBody>
          <a:bodyPr wrap="square">
            <a:spAutoFit/>
          </a:bodyPr>
          <a:lstStyle/>
          <a:p>
            <a:pPr>
              <a:lnSpc>
                <a:spcPct val="114000"/>
              </a:lnSpc>
            </a:pPr>
            <a:r>
              <a:rPr lang="en-GB" sz="1600" dirty="0">
                <a:latin typeface="Arial" panose="020B0604020202020204" pitchFamily="34" charset="0"/>
                <a:cs typeface="Arial" panose="020B0604020202020204" pitchFamily="34" charset="0"/>
              </a:rPr>
              <a:t>The </a:t>
            </a:r>
            <a:r>
              <a:rPr lang="en-GB" sz="1600" b="1" dirty="0">
                <a:latin typeface="Arial" panose="020B0604020202020204" pitchFamily="34" charset="0"/>
                <a:cs typeface="Arial" panose="020B0604020202020204" pitchFamily="34" charset="0"/>
              </a:rPr>
              <a:t>female employment rate of 71.4%; the highest since 1971. </a:t>
            </a:r>
          </a:p>
          <a:p>
            <a:pPr>
              <a:lnSpc>
                <a:spcPct val="114000"/>
              </a:lnSpc>
            </a:pPr>
            <a:endParaRPr lang="en-GB" sz="1600" dirty="0">
              <a:latin typeface="Arial" panose="020B0604020202020204" pitchFamily="34" charset="0"/>
              <a:cs typeface="Arial" panose="020B0604020202020204" pitchFamily="34" charset="0"/>
            </a:endParaRPr>
          </a:p>
          <a:p>
            <a:pPr>
              <a:lnSpc>
                <a:spcPct val="114000"/>
              </a:lnSpc>
            </a:pPr>
            <a:r>
              <a:rPr lang="en-GB" sz="1600" b="1" dirty="0">
                <a:latin typeface="Arial" panose="020B0604020202020204" pitchFamily="34" charset="0"/>
                <a:cs typeface="Arial" panose="020B0604020202020204" pitchFamily="34" charset="0"/>
              </a:rPr>
              <a:t>Women outnumber men in 40-49 and 50-59 age </a:t>
            </a:r>
            <a:r>
              <a:rPr lang="en-GB" sz="1600" dirty="0">
                <a:latin typeface="Arial" panose="020B0604020202020204" pitchFamily="34" charset="0"/>
                <a:cs typeface="Arial" panose="020B0604020202020204" pitchFamily="34" charset="0"/>
              </a:rPr>
              <a:t>groups.</a:t>
            </a:r>
          </a:p>
          <a:p>
            <a:pPr>
              <a:lnSpc>
                <a:spcPct val="114000"/>
              </a:lnSpc>
            </a:pPr>
            <a:endParaRPr lang="en-GB" sz="1600" dirty="0">
              <a:latin typeface="Arial" panose="020B0604020202020204" pitchFamily="34" charset="0"/>
              <a:cs typeface="Arial" panose="020B0604020202020204" pitchFamily="34" charset="0"/>
            </a:endParaRPr>
          </a:p>
          <a:p>
            <a:pPr>
              <a:lnSpc>
                <a:spcPct val="114000"/>
              </a:lnSpc>
            </a:pPr>
            <a:r>
              <a:rPr lang="en-GB" sz="1600" dirty="0">
                <a:latin typeface="Arial" panose="020B0604020202020204" pitchFamily="34" charset="0"/>
                <a:cs typeface="Arial" panose="020B0604020202020204" pitchFamily="34" charset="0"/>
              </a:rPr>
              <a:t>In the NHS </a:t>
            </a:r>
            <a:r>
              <a:rPr lang="en-GB" sz="1600" b="1" dirty="0">
                <a:latin typeface="Arial" panose="020B0604020202020204" pitchFamily="34" charset="0"/>
                <a:cs typeface="Arial" panose="020B0604020202020204" pitchFamily="34" charset="0"/>
              </a:rPr>
              <a:t>nearly 50% of the working population are women </a:t>
            </a:r>
            <a:r>
              <a:rPr lang="en-GB" sz="1600" dirty="0">
                <a:latin typeface="Arial" panose="020B0604020202020204" pitchFamily="34" charset="0"/>
                <a:cs typeface="Arial" panose="020B0604020202020204" pitchFamily="34" charset="0"/>
              </a:rPr>
              <a:t>between 45 and 64 years old.</a:t>
            </a:r>
          </a:p>
          <a:p>
            <a:pPr>
              <a:lnSpc>
                <a:spcPct val="114000"/>
              </a:lnSpc>
            </a:pPr>
            <a:endParaRPr lang="en-GB" sz="1600" dirty="0">
              <a:latin typeface="Arial" panose="020B0604020202020204" pitchFamily="34" charset="0"/>
              <a:cs typeface="Arial" panose="020B0604020202020204" pitchFamily="34" charset="0"/>
            </a:endParaRPr>
          </a:p>
          <a:p>
            <a:pPr>
              <a:lnSpc>
                <a:spcPct val="114000"/>
              </a:lnSpc>
            </a:pPr>
            <a:r>
              <a:rPr lang="en-GB" sz="1600" dirty="0">
                <a:latin typeface="Arial" panose="020B0604020202020204" pitchFamily="34" charset="0"/>
                <a:cs typeface="Arial" panose="020B0604020202020204" pitchFamily="34" charset="0"/>
              </a:rPr>
              <a:t>Almost </a:t>
            </a:r>
            <a:r>
              <a:rPr lang="en-GB" sz="1600" b="1" dirty="0">
                <a:latin typeface="Arial" panose="020B0604020202020204" pitchFamily="34" charset="0"/>
                <a:cs typeface="Arial" panose="020B0604020202020204" pitchFamily="34" charset="0"/>
              </a:rPr>
              <a:t>one in four (24%) female workers also juggle caring </a:t>
            </a:r>
            <a:r>
              <a:rPr lang="en-GB" sz="1600" dirty="0">
                <a:latin typeface="Arial" panose="020B0604020202020204" pitchFamily="34" charset="0"/>
                <a:cs typeface="Arial" panose="020B0604020202020204" pitchFamily="34" charset="0"/>
              </a:rPr>
              <a:t>responsibilities</a:t>
            </a:r>
          </a:p>
          <a:p>
            <a:pPr>
              <a:lnSpc>
                <a:spcPct val="114000"/>
              </a:lnSpc>
            </a:pPr>
            <a:endParaRPr lang="en-GB" sz="1600" dirty="0">
              <a:latin typeface="Arial" panose="020B0604020202020204" pitchFamily="34" charset="0"/>
              <a:cs typeface="Arial" panose="020B0604020202020204" pitchFamily="34" charset="0"/>
            </a:endParaRPr>
          </a:p>
          <a:p>
            <a:pPr>
              <a:lnSpc>
                <a:spcPct val="114000"/>
              </a:lnSpc>
            </a:pPr>
            <a:r>
              <a:rPr lang="en-GB" sz="1600" dirty="0">
                <a:latin typeface="Arial" panose="020B0604020202020204" pitchFamily="34" charset="0"/>
                <a:cs typeface="Arial" panose="020B0604020202020204" pitchFamily="34" charset="0"/>
              </a:rPr>
              <a:t>There is </a:t>
            </a:r>
            <a:r>
              <a:rPr lang="en-GB" sz="1600" b="1"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 need for older people to stay in the workforce longer</a:t>
            </a:r>
            <a:r>
              <a:rPr lang="en-GB" sz="1600" b="1"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 People will need to ensure they have adequate funds to support their longer lives. There is also a </a:t>
            </a:r>
            <a:r>
              <a:rPr lang="en-GB" sz="1600" b="1"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policy drive to increase employment among older people</a:t>
            </a:r>
            <a:r>
              <a:rPr lang="en-GB" sz="1600" dirty="0">
                <a:latin typeface="Arial" panose="020B0604020202020204" pitchFamily="34" charset="0"/>
                <a:cs typeface="Arial" panose="020B0604020202020204" pitchFamily="34" charset="0"/>
              </a:rPr>
              <a:t>, to help support the increased costs of providing health and social care services and State Pension provision that an ageing population brings. </a:t>
            </a:r>
          </a:p>
          <a:p>
            <a:endParaRPr lang="en-GB" b="1" dirty="0">
              <a:solidFill>
                <a:srgbClr val="C00000"/>
              </a:solidFill>
            </a:endParaRPr>
          </a:p>
        </p:txBody>
      </p:sp>
      <p:sp>
        <p:nvSpPr>
          <p:cNvPr id="5" name="Rectangle 4">
            <a:extLst>
              <a:ext uri="{FF2B5EF4-FFF2-40B4-BE49-F238E27FC236}">
                <a16:creationId xmlns:a16="http://schemas.microsoft.com/office/drawing/2014/main" id="{7D689450-F5F5-4036-95FB-C2F038594A24}"/>
              </a:ext>
            </a:extLst>
          </p:cNvPr>
          <p:cNvSpPr/>
          <p:nvPr/>
        </p:nvSpPr>
        <p:spPr>
          <a:xfrm>
            <a:off x="461913" y="425265"/>
            <a:ext cx="8327964" cy="584775"/>
          </a:xfrm>
          <a:prstGeom prst="rect">
            <a:avLst/>
          </a:prstGeom>
        </p:spPr>
        <p:txBody>
          <a:bodyPr wrap="square">
            <a:spAutoFit/>
          </a:bodyPr>
          <a:lstStyle/>
          <a:p>
            <a:r>
              <a:rPr lang="en-GB" sz="3200" b="1" dirty="0">
                <a:solidFill>
                  <a:srgbClr val="0070C0"/>
                </a:solidFill>
                <a:latin typeface="Arial" panose="020B0604020202020204" pitchFamily="34" charset="0"/>
                <a:cs typeface="Arial" panose="020B0604020202020204" pitchFamily="34" charset="0"/>
              </a:rPr>
              <a:t>How many </a:t>
            </a:r>
            <a:r>
              <a:rPr lang="en-GB" sz="3200" b="1" u="sng" dirty="0">
                <a:solidFill>
                  <a:srgbClr val="0070C0"/>
                </a:solidFill>
                <a:latin typeface="Arial" panose="020B0604020202020204" pitchFamily="34" charset="0"/>
                <a:cs typeface="Arial" panose="020B0604020202020204" pitchFamily="34" charset="0"/>
              </a:rPr>
              <a:t>people</a:t>
            </a:r>
            <a:r>
              <a:rPr lang="en-GB" sz="3200" b="1" dirty="0">
                <a:solidFill>
                  <a:srgbClr val="0070C0"/>
                </a:solidFill>
                <a:latin typeface="Arial" panose="020B0604020202020204" pitchFamily="34" charset="0"/>
                <a:cs typeface="Arial" panose="020B0604020202020204" pitchFamily="34" charset="0"/>
              </a:rPr>
              <a:t> are affected?</a:t>
            </a:r>
          </a:p>
        </p:txBody>
      </p:sp>
      <p:sp>
        <p:nvSpPr>
          <p:cNvPr id="17" name="Footer Placeholder 2">
            <a:extLst>
              <a:ext uri="{FF2B5EF4-FFF2-40B4-BE49-F238E27FC236}">
                <a16:creationId xmlns:a16="http://schemas.microsoft.com/office/drawing/2014/main" id="{39423AD6-5FAF-4643-8276-13A839C1280C}"/>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8" name="Group 17">
            <a:extLst>
              <a:ext uri="{FF2B5EF4-FFF2-40B4-BE49-F238E27FC236}">
                <a16:creationId xmlns:a16="http://schemas.microsoft.com/office/drawing/2014/main" id="{BD09305B-1CE0-43CF-965D-B25456569F07}"/>
              </a:ext>
            </a:extLst>
          </p:cNvPr>
          <p:cNvGrpSpPr/>
          <p:nvPr/>
        </p:nvGrpSpPr>
        <p:grpSpPr>
          <a:xfrm>
            <a:off x="0" y="6213047"/>
            <a:ext cx="12200499" cy="716918"/>
            <a:chOff x="0" y="6213047"/>
            <a:chExt cx="12200499" cy="716918"/>
          </a:xfrm>
        </p:grpSpPr>
        <p:sp>
          <p:nvSpPr>
            <p:cNvPr id="19" name="Rectangle 18">
              <a:extLst>
                <a:ext uri="{FF2B5EF4-FFF2-40B4-BE49-F238E27FC236}">
                  <a16:creationId xmlns:a16="http://schemas.microsoft.com/office/drawing/2014/main" id="{E744EEA4-C570-46D4-BD0A-F9CB0D8DFF93}"/>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5622E35B-D93C-444D-9444-85D7688C08F9}"/>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E1594482-7AE6-4240-A0A1-801D7E58A2A8}"/>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2" name="TextBox 21">
              <a:extLst>
                <a:ext uri="{FF2B5EF4-FFF2-40B4-BE49-F238E27FC236}">
                  <a16:creationId xmlns:a16="http://schemas.microsoft.com/office/drawing/2014/main" id="{53C34271-5523-4AF1-827A-F2A132711670}"/>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3" name="Oval 22">
            <a:extLst>
              <a:ext uri="{FF2B5EF4-FFF2-40B4-BE49-F238E27FC236}">
                <a16:creationId xmlns:a16="http://schemas.microsoft.com/office/drawing/2014/main" id="{18C7A356-0CCE-4C1A-A5F5-B508389D3575}"/>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B655039-2F03-4425-8D41-7E2E6ED89525}"/>
              </a:ext>
            </a:extLst>
          </p:cNvPr>
          <p:cNvSpPr/>
          <p:nvPr/>
        </p:nvSpPr>
        <p:spPr>
          <a:xfrm>
            <a:off x="538379" y="1652306"/>
            <a:ext cx="417796" cy="417796"/>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E5EBAAEB-FA71-4BDF-B01B-F1AF13FF1656}"/>
              </a:ext>
            </a:extLst>
          </p:cNvPr>
          <p:cNvSpPr/>
          <p:nvPr/>
        </p:nvSpPr>
        <p:spPr>
          <a:xfrm>
            <a:off x="538379" y="2214127"/>
            <a:ext cx="417796" cy="417796"/>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D0B5C5C7-5C2D-495A-8724-9DD03A251FC0}"/>
              </a:ext>
            </a:extLst>
          </p:cNvPr>
          <p:cNvSpPr/>
          <p:nvPr/>
        </p:nvSpPr>
        <p:spPr>
          <a:xfrm>
            <a:off x="540018" y="2774802"/>
            <a:ext cx="417796" cy="417796"/>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8A4511C5-7A93-4668-9B73-057E14F4F3FB}"/>
              </a:ext>
            </a:extLst>
          </p:cNvPr>
          <p:cNvSpPr/>
          <p:nvPr/>
        </p:nvSpPr>
        <p:spPr>
          <a:xfrm>
            <a:off x="538379" y="3347488"/>
            <a:ext cx="417796" cy="417796"/>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C5F020E4-AB45-4E29-A643-AF798A82C301}"/>
              </a:ext>
            </a:extLst>
          </p:cNvPr>
          <p:cNvSpPr/>
          <p:nvPr/>
        </p:nvSpPr>
        <p:spPr>
          <a:xfrm>
            <a:off x="538379" y="3914507"/>
            <a:ext cx="417796" cy="417796"/>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83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ontent Placeholder 1">
            <a:extLst>
              <a:ext uri="{FF2B5EF4-FFF2-40B4-BE49-F238E27FC236}">
                <a16:creationId xmlns:a16="http://schemas.microsoft.com/office/drawing/2014/main" id="{23A35966-09EB-4590-8DD7-F5A56142EC60}"/>
              </a:ext>
            </a:extLst>
          </p:cNvPr>
          <p:cNvSpPr>
            <a:spLocks noGrp="1"/>
          </p:cNvSpPr>
          <p:nvPr>
            <p:ph sz="quarter" idx="10"/>
          </p:nvPr>
        </p:nvSpPr>
        <p:spPr>
          <a:xfrm>
            <a:off x="465179" y="1432874"/>
            <a:ext cx="11129790" cy="3921551"/>
          </a:xfrm>
        </p:spPr>
        <p:txBody>
          <a:bodyPr/>
          <a:lstStyle/>
          <a:p>
            <a:pPr marL="0" indent="0">
              <a:lnSpc>
                <a:spcPct val="114000"/>
              </a:lnSpc>
              <a:buNone/>
            </a:pPr>
            <a:r>
              <a:rPr lang="en-GB" sz="1600" dirty="0"/>
              <a:t>Because the affected cohort is </a:t>
            </a:r>
            <a:r>
              <a:rPr lang="en-GB" sz="1600" i="1" dirty="0"/>
              <a:t>mainly</a:t>
            </a:r>
            <a:r>
              <a:rPr lang="en-GB" sz="1600" dirty="0"/>
              <a:t> female, it will not reduce, diminish or change to any great extent in future years.</a:t>
            </a:r>
          </a:p>
          <a:p>
            <a:pPr>
              <a:lnSpc>
                <a:spcPct val="114000"/>
              </a:lnSpc>
            </a:pPr>
            <a:r>
              <a:rPr lang="en-GB" sz="1600" dirty="0"/>
              <a:t>Menopause affects the partners, colleagues and friends of anyone suffering with symptoms </a:t>
            </a:r>
          </a:p>
          <a:p>
            <a:pPr>
              <a:lnSpc>
                <a:spcPct val="114000"/>
              </a:lnSpc>
            </a:pPr>
            <a:r>
              <a:rPr lang="en-GB" sz="1600" dirty="0"/>
              <a:t>The NHS reports around 100,000 staff vacancies, </a:t>
            </a:r>
            <a:r>
              <a:rPr lang="en-GB" sz="1600" dirty="0" err="1"/>
              <a:t>approx</a:t>
            </a:r>
            <a:r>
              <a:rPr lang="en-GB" sz="1600" dirty="0"/>
              <a:t> 38,000 of which are nursing gaps. </a:t>
            </a:r>
          </a:p>
          <a:p>
            <a:pPr>
              <a:lnSpc>
                <a:spcPct val="114000"/>
              </a:lnSpc>
            </a:pPr>
            <a:r>
              <a:rPr lang="en-GB" sz="1600" dirty="0"/>
              <a:t>We have the complexities of leaving the EU and a changed immigration system </a:t>
            </a:r>
          </a:p>
          <a:p>
            <a:pPr>
              <a:lnSpc>
                <a:spcPct val="114000"/>
              </a:lnSpc>
            </a:pPr>
            <a:r>
              <a:rPr lang="en-GB" sz="1600" dirty="0"/>
              <a:t>We need to retain our talent, knowledge and experience. </a:t>
            </a:r>
          </a:p>
          <a:p>
            <a:pPr>
              <a:lnSpc>
                <a:spcPct val="114000"/>
              </a:lnSpc>
            </a:pPr>
            <a:r>
              <a:rPr lang="en-GB" sz="1600" dirty="0"/>
              <a:t>79% of jobs in the health and social work sector are held by women. </a:t>
            </a:r>
          </a:p>
          <a:p>
            <a:pPr>
              <a:lnSpc>
                <a:spcPct val="114000"/>
              </a:lnSpc>
            </a:pPr>
            <a:r>
              <a:rPr lang="en-GB" sz="1600" dirty="0"/>
              <a:t>The issue crosses age and gender. Any of our colleagues who identify as male (but were born with ovaries) will experience a menopause. Support can be particularly difficult and challenging unless we advocate open conversations and where training and education is established.</a:t>
            </a:r>
          </a:p>
          <a:p>
            <a:pPr marL="0" indent="0">
              <a:lnSpc>
                <a:spcPct val="114000"/>
              </a:lnSpc>
              <a:buNone/>
            </a:pPr>
            <a:r>
              <a:rPr lang="en-GB" sz="1600" dirty="0"/>
              <a:t>(ONS. 2019)</a:t>
            </a:r>
          </a:p>
          <a:p>
            <a:pPr marL="0" indent="0">
              <a:buNone/>
            </a:pPr>
            <a:endParaRPr lang="en-GB" sz="1200" dirty="0"/>
          </a:p>
        </p:txBody>
      </p:sp>
      <p:sp>
        <p:nvSpPr>
          <p:cNvPr id="5" name="Rectangle 4">
            <a:extLst>
              <a:ext uri="{FF2B5EF4-FFF2-40B4-BE49-F238E27FC236}">
                <a16:creationId xmlns:a16="http://schemas.microsoft.com/office/drawing/2014/main" id="{8A33E365-6FC7-49D7-8E84-9D02D6B99BD4}"/>
              </a:ext>
            </a:extLst>
          </p:cNvPr>
          <p:cNvSpPr/>
          <p:nvPr/>
        </p:nvSpPr>
        <p:spPr>
          <a:xfrm>
            <a:off x="461913" y="425265"/>
            <a:ext cx="8327964" cy="584775"/>
          </a:xfrm>
          <a:prstGeom prst="rect">
            <a:avLst/>
          </a:prstGeom>
        </p:spPr>
        <p:txBody>
          <a:bodyPr wrap="square">
            <a:spAutoFit/>
          </a:bodyPr>
          <a:lstStyle/>
          <a:p>
            <a:r>
              <a:rPr lang="en-GB" sz="3200" b="1" dirty="0">
                <a:solidFill>
                  <a:schemeClr val="accent1"/>
                </a:solidFill>
                <a:latin typeface="Arial" panose="020B0604020202020204" pitchFamily="34" charset="0"/>
                <a:cs typeface="Arial" panose="020B0604020202020204" pitchFamily="34" charset="0"/>
              </a:rPr>
              <a:t>Why is this important for the NHS?</a:t>
            </a:r>
          </a:p>
        </p:txBody>
      </p:sp>
      <p:sp>
        <p:nvSpPr>
          <p:cNvPr id="16" name="Footer Placeholder 2">
            <a:extLst>
              <a:ext uri="{FF2B5EF4-FFF2-40B4-BE49-F238E27FC236}">
                <a16:creationId xmlns:a16="http://schemas.microsoft.com/office/drawing/2014/main" id="{9B1DE077-2866-41AA-8C0D-4055C717A0A9}"/>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7" name="Group 16">
            <a:extLst>
              <a:ext uri="{FF2B5EF4-FFF2-40B4-BE49-F238E27FC236}">
                <a16:creationId xmlns:a16="http://schemas.microsoft.com/office/drawing/2014/main" id="{5E79B8D0-99B7-44A0-89C2-CD5A3A2E5789}"/>
              </a:ext>
            </a:extLst>
          </p:cNvPr>
          <p:cNvGrpSpPr/>
          <p:nvPr/>
        </p:nvGrpSpPr>
        <p:grpSpPr>
          <a:xfrm>
            <a:off x="0" y="6213047"/>
            <a:ext cx="12200499" cy="716918"/>
            <a:chOff x="0" y="6213047"/>
            <a:chExt cx="12200499" cy="716918"/>
          </a:xfrm>
        </p:grpSpPr>
        <p:sp>
          <p:nvSpPr>
            <p:cNvPr id="18" name="Rectangle 17">
              <a:extLst>
                <a:ext uri="{FF2B5EF4-FFF2-40B4-BE49-F238E27FC236}">
                  <a16:creationId xmlns:a16="http://schemas.microsoft.com/office/drawing/2014/main" id="{92B2A6F5-A68E-4B88-B6EC-68D849FB3E9C}"/>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9E055B54-F325-4C8E-947C-D400BC42AB53}"/>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05310A5E-4BEB-4A13-AB3B-895F5C736204}"/>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1" name="TextBox 20">
              <a:extLst>
                <a:ext uri="{FF2B5EF4-FFF2-40B4-BE49-F238E27FC236}">
                  <a16:creationId xmlns:a16="http://schemas.microsoft.com/office/drawing/2014/main" id="{D21D53C7-ECEF-4812-AA45-BFF141F6660A}"/>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2" name="Oval 21">
            <a:extLst>
              <a:ext uri="{FF2B5EF4-FFF2-40B4-BE49-F238E27FC236}">
                <a16:creationId xmlns:a16="http://schemas.microsoft.com/office/drawing/2014/main" id="{AFC7BC55-B091-4CD8-AA61-880365E6D570}"/>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6185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82A9BCF1-678E-4B2D-A517-00155AF48E0D}"/>
              </a:ext>
            </a:extLst>
          </p:cNvPr>
          <p:cNvSpPr>
            <a:spLocks noGrp="1"/>
          </p:cNvSpPr>
          <p:nvPr>
            <p:ph sz="quarter" idx="10"/>
          </p:nvPr>
        </p:nvSpPr>
        <p:spPr>
          <a:xfrm>
            <a:off x="463570" y="1527143"/>
            <a:ext cx="10930887" cy="3893270"/>
          </a:xfrm>
        </p:spPr>
        <p:txBody>
          <a:bodyPr/>
          <a:lstStyle/>
          <a:p>
            <a:pPr>
              <a:lnSpc>
                <a:spcPct val="113000"/>
              </a:lnSpc>
            </a:pPr>
            <a:r>
              <a:rPr lang="en-GB" sz="1600" dirty="0"/>
              <a:t>Supportive ‘human’ conversations make a huge difference; anyone struggling with symptoms cannot place them aside whilst they continue to work, so having a supportive conversation can make that easier</a:t>
            </a:r>
          </a:p>
          <a:p>
            <a:pPr>
              <a:lnSpc>
                <a:spcPct val="113000"/>
              </a:lnSpc>
            </a:pPr>
            <a:r>
              <a:rPr lang="en-GB" sz="1600" dirty="0"/>
              <a:t>Equipping line managers to have conversations with team members allows people experiencing menopause to feel supported in the workplace.</a:t>
            </a:r>
          </a:p>
          <a:p>
            <a:pPr>
              <a:lnSpc>
                <a:spcPct val="113000"/>
              </a:lnSpc>
            </a:pPr>
            <a:r>
              <a:rPr lang="en-GB" sz="1600" dirty="0"/>
              <a:t>Promoting a healthy environment and culture is better for everyone; an open, honest environment means we can all flourish at work.</a:t>
            </a:r>
          </a:p>
          <a:p>
            <a:pPr>
              <a:lnSpc>
                <a:spcPct val="113000"/>
              </a:lnSpc>
            </a:pPr>
            <a:r>
              <a:rPr lang="en-GB" sz="1600" dirty="0"/>
              <a:t>Enabling women to be their best at work; 1 in 4 report severe symptoms</a:t>
            </a:r>
          </a:p>
          <a:p>
            <a:pPr>
              <a:lnSpc>
                <a:spcPct val="113000"/>
              </a:lnSpc>
            </a:pPr>
            <a:r>
              <a:rPr lang="en-GB" sz="1600" dirty="0"/>
              <a:t>Awareness: wide-ranging physical and psychological symptoms can feel seriously inhibiting to anyone, especially if they have a senior role which presents multiple demands on concentration and a requirement to manage multiple priorities.  </a:t>
            </a:r>
          </a:p>
          <a:p>
            <a:pPr>
              <a:lnSpc>
                <a:spcPct val="113000"/>
              </a:lnSpc>
            </a:pPr>
            <a:r>
              <a:rPr lang="en-GB" sz="1600" dirty="0"/>
              <a:t>In our organisation we have a trans inclusive culture, recognising that people of diverse gender expressions and identities experience menopause as well as those who identify as female.</a:t>
            </a:r>
          </a:p>
          <a:p>
            <a:pPr marL="0" indent="0">
              <a:lnSpc>
                <a:spcPct val="113000"/>
              </a:lnSpc>
              <a:buNone/>
            </a:pPr>
            <a:endParaRPr lang="en-GB" sz="1600" dirty="0">
              <a:solidFill>
                <a:srgbClr val="005EB8"/>
              </a:solidFill>
            </a:endParaRPr>
          </a:p>
          <a:p>
            <a:pPr marL="0" indent="0">
              <a:lnSpc>
                <a:spcPct val="113000"/>
              </a:lnSpc>
              <a:buNone/>
            </a:pPr>
            <a:endParaRPr lang="en-GB" sz="1600" dirty="0">
              <a:solidFill>
                <a:srgbClr val="005EB8"/>
              </a:solidFill>
            </a:endParaRPr>
          </a:p>
          <a:p>
            <a:pPr marL="0" indent="0">
              <a:lnSpc>
                <a:spcPct val="113000"/>
              </a:lnSpc>
              <a:buNone/>
            </a:pPr>
            <a:endParaRPr lang="en-GB" dirty="0">
              <a:solidFill>
                <a:srgbClr val="005EB8"/>
              </a:solidFill>
            </a:endParaRPr>
          </a:p>
        </p:txBody>
      </p:sp>
      <p:sp>
        <p:nvSpPr>
          <p:cNvPr id="13" name="Rectangle 12">
            <a:extLst>
              <a:ext uri="{FF2B5EF4-FFF2-40B4-BE49-F238E27FC236}">
                <a16:creationId xmlns:a16="http://schemas.microsoft.com/office/drawing/2014/main" id="{1ADDCB3F-190E-4084-81E4-3D4D2F16CA6B}"/>
              </a:ext>
            </a:extLst>
          </p:cNvPr>
          <p:cNvSpPr/>
          <p:nvPr/>
        </p:nvSpPr>
        <p:spPr>
          <a:xfrm>
            <a:off x="461913" y="425265"/>
            <a:ext cx="8327964" cy="584775"/>
          </a:xfrm>
          <a:prstGeom prst="rect">
            <a:avLst/>
          </a:prstGeom>
        </p:spPr>
        <p:txBody>
          <a:bodyPr wrap="square">
            <a:spAutoFit/>
          </a:bodyPr>
          <a:lstStyle/>
          <a:p>
            <a:r>
              <a:rPr lang="en-GB" sz="3200" b="1" dirty="0">
                <a:solidFill>
                  <a:schemeClr val="accent1"/>
                </a:solidFill>
                <a:latin typeface="Arial" panose="020B0604020202020204" pitchFamily="34" charset="0"/>
                <a:cs typeface="Arial" panose="020B0604020202020204" pitchFamily="34" charset="0"/>
              </a:rPr>
              <a:t>How can the organisation support? </a:t>
            </a:r>
          </a:p>
        </p:txBody>
      </p:sp>
      <p:sp>
        <p:nvSpPr>
          <p:cNvPr id="16" name="Footer Placeholder 2">
            <a:extLst>
              <a:ext uri="{FF2B5EF4-FFF2-40B4-BE49-F238E27FC236}">
                <a16:creationId xmlns:a16="http://schemas.microsoft.com/office/drawing/2014/main" id="{7757193A-97A9-4DF0-B3E9-F39BD324FD41}"/>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7" name="Group 16">
            <a:extLst>
              <a:ext uri="{FF2B5EF4-FFF2-40B4-BE49-F238E27FC236}">
                <a16:creationId xmlns:a16="http://schemas.microsoft.com/office/drawing/2014/main" id="{25B70DBD-59EE-49DB-8FD3-CA21520CE33E}"/>
              </a:ext>
            </a:extLst>
          </p:cNvPr>
          <p:cNvGrpSpPr/>
          <p:nvPr/>
        </p:nvGrpSpPr>
        <p:grpSpPr>
          <a:xfrm>
            <a:off x="0" y="6213047"/>
            <a:ext cx="12200499" cy="716918"/>
            <a:chOff x="0" y="6213047"/>
            <a:chExt cx="12200499" cy="716918"/>
          </a:xfrm>
        </p:grpSpPr>
        <p:sp>
          <p:nvSpPr>
            <p:cNvPr id="18" name="Rectangle 17">
              <a:extLst>
                <a:ext uri="{FF2B5EF4-FFF2-40B4-BE49-F238E27FC236}">
                  <a16:creationId xmlns:a16="http://schemas.microsoft.com/office/drawing/2014/main" id="{1DAF4F24-B455-4A6C-BD30-025B8EF4ED49}"/>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5800CAE7-D915-4BDD-980E-A0AAFACF2F1B}"/>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DADD3302-2066-460C-8E59-E4E6574623F8}"/>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1" name="TextBox 20">
              <a:extLst>
                <a:ext uri="{FF2B5EF4-FFF2-40B4-BE49-F238E27FC236}">
                  <a16:creationId xmlns:a16="http://schemas.microsoft.com/office/drawing/2014/main" id="{5030CF3F-7192-484E-9154-D457A8890B84}"/>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2" name="Oval 21">
            <a:extLst>
              <a:ext uri="{FF2B5EF4-FFF2-40B4-BE49-F238E27FC236}">
                <a16:creationId xmlns:a16="http://schemas.microsoft.com/office/drawing/2014/main" id="{E0A1B3A0-26B8-4034-A63D-D0D97F8CFFB1}"/>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33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59C2A5-2677-4DE9-ADBB-F2F2F1E213E2}"/>
              </a:ext>
            </a:extLst>
          </p:cNvPr>
          <p:cNvSpPr>
            <a:spLocks noGrp="1"/>
          </p:cNvSpPr>
          <p:nvPr>
            <p:ph sz="quarter" idx="10"/>
          </p:nvPr>
        </p:nvSpPr>
        <p:spPr>
          <a:xfrm>
            <a:off x="533333" y="1451728"/>
            <a:ext cx="9193521" cy="4771790"/>
          </a:xfrm>
        </p:spPr>
        <p:txBody>
          <a:bodyPr/>
          <a:lstStyle/>
          <a:p>
            <a:pPr marL="0" indent="0">
              <a:lnSpc>
                <a:spcPct val="114000"/>
              </a:lnSpc>
              <a:buNone/>
            </a:pPr>
            <a:r>
              <a:rPr lang="en-GB" sz="1600" dirty="0"/>
              <a:t>Menopause at work is covered by certain pieces of </a:t>
            </a:r>
            <a:r>
              <a:rPr lang="en-GB" sz="1600" b="1" dirty="0"/>
              <a:t>legislation</a:t>
            </a:r>
            <a:r>
              <a:rPr lang="en-GB" sz="1600" dirty="0"/>
              <a:t> to protect employees because </a:t>
            </a:r>
            <a:r>
              <a:rPr lang="en-GB" sz="1600" b="1" dirty="0"/>
              <a:t>menopause spans 3 key areas</a:t>
            </a:r>
            <a:r>
              <a:rPr lang="en-GB" sz="1600" dirty="0"/>
              <a:t>;</a:t>
            </a:r>
          </a:p>
          <a:p>
            <a:pPr lvl="2">
              <a:lnSpc>
                <a:spcPct val="114000"/>
              </a:lnSpc>
            </a:pPr>
            <a:r>
              <a:rPr lang="en-GB" sz="1600" dirty="0"/>
              <a:t>Age</a:t>
            </a:r>
          </a:p>
          <a:p>
            <a:pPr lvl="2">
              <a:lnSpc>
                <a:spcPct val="114000"/>
              </a:lnSpc>
            </a:pPr>
            <a:r>
              <a:rPr lang="en-GB" sz="1600" dirty="0"/>
              <a:t>Gender</a:t>
            </a:r>
          </a:p>
          <a:p>
            <a:pPr lvl="2">
              <a:lnSpc>
                <a:spcPct val="114000"/>
              </a:lnSpc>
            </a:pPr>
            <a:r>
              <a:rPr lang="en-GB" sz="1600" dirty="0"/>
              <a:t>Health and Safety</a:t>
            </a:r>
          </a:p>
          <a:p>
            <a:pPr marL="914400" lvl="2" indent="0">
              <a:lnSpc>
                <a:spcPct val="114000"/>
              </a:lnSpc>
              <a:buNone/>
            </a:pPr>
            <a:endParaRPr lang="en-GB" sz="1600" dirty="0"/>
          </a:p>
          <a:p>
            <a:pPr>
              <a:lnSpc>
                <a:spcPct val="114000"/>
              </a:lnSpc>
            </a:pPr>
            <a:r>
              <a:rPr lang="en-GB" sz="1600" dirty="0"/>
              <a:t>Under the </a:t>
            </a:r>
            <a:r>
              <a:rPr lang="en-GB" sz="1600" b="1" dirty="0">
                <a:hlinkClick r:id="rId2">
                  <a:extLst>
                    <a:ext uri="{A12FA001-AC4F-418D-AE19-62706E023703}">
                      <ahyp:hlinkClr xmlns:ahyp="http://schemas.microsoft.com/office/drawing/2018/hyperlinkcolor" val="tx"/>
                    </a:ext>
                  </a:extLst>
                </a:hlinkClick>
              </a:rPr>
              <a:t>Equality Act 2010</a:t>
            </a:r>
            <a:r>
              <a:rPr lang="en-GB" sz="1600" dirty="0"/>
              <a:t>, menopause is largely covered under three protected characteristics: age, sex and disability discrimination.</a:t>
            </a:r>
          </a:p>
          <a:p>
            <a:pPr>
              <a:lnSpc>
                <a:spcPct val="114000"/>
              </a:lnSpc>
            </a:pPr>
            <a:r>
              <a:rPr lang="en-GB" sz="1600" dirty="0"/>
              <a:t>The </a:t>
            </a:r>
            <a:r>
              <a:rPr lang="en-GB" sz="1600" b="1" dirty="0">
                <a:hlinkClick r:id="rId3">
                  <a:extLst>
                    <a:ext uri="{A12FA001-AC4F-418D-AE19-62706E023703}">
                      <ahyp:hlinkClr xmlns:ahyp="http://schemas.microsoft.com/office/drawing/2018/hyperlinkcolor" val="tx"/>
                    </a:ext>
                  </a:extLst>
                </a:hlinkClick>
              </a:rPr>
              <a:t>Health and Safety at Work Act 1974</a:t>
            </a:r>
            <a:r>
              <a:rPr lang="en-GB" sz="1600" dirty="0"/>
              <a:t> provides for safe working ,which extends to the working conditions when experiencing menopausal symptoms.</a:t>
            </a:r>
          </a:p>
          <a:p>
            <a:pPr>
              <a:lnSpc>
                <a:spcPct val="114000"/>
              </a:lnSpc>
            </a:pPr>
            <a:r>
              <a:rPr lang="en-GB" sz="1600" dirty="0" err="1"/>
              <a:t>Acas</a:t>
            </a:r>
            <a:r>
              <a:rPr lang="en-GB" sz="1600" dirty="0"/>
              <a:t> has introduced </a:t>
            </a:r>
            <a:r>
              <a:rPr lang="en-GB" sz="1600" b="1" dirty="0">
                <a:hlinkClick r:id="rId4">
                  <a:extLst>
                    <a:ext uri="{A12FA001-AC4F-418D-AE19-62706E023703}">
                      <ahyp:hlinkClr xmlns:ahyp="http://schemas.microsoft.com/office/drawing/2018/hyperlinkcolor" val="tx"/>
                    </a:ext>
                  </a:extLst>
                </a:hlinkClick>
              </a:rPr>
              <a:t>new codes of practice</a:t>
            </a:r>
            <a:r>
              <a:rPr lang="en-GB" sz="1600" dirty="0"/>
              <a:t> surrounding flexible working.</a:t>
            </a:r>
          </a:p>
          <a:p>
            <a:pPr marL="0" indent="0">
              <a:buNone/>
            </a:pPr>
            <a:endParaRPr lang="en-GB" sz="1200" dirty="0"/>
          </a:p>
        </p:txBody>
      </p:sp>
      <p:sp>
        <p:nvSpPr>
          <p:cNvPr id="21" name="Rectangle 20">
            <a:extLst>
              <a:ext uri="{FF2B5EF4-FFF2-40B4-BE49-F238E27FC236}">
                <a16:creationId xmlns:a16="http://schemas.microsoft.com/office/drawing/2014/main" id="{9C35209A-A853-4F48-9C2F-7861ACE85ACB}"/>
              </a:ext>
            </a:extLst>
          </p:cNvPr>
          <p:cNvSpPr/>
          <p:nvPr/>
        </p:nvSpPr>
        <p:spPr>
          <a:xfrm>
            <a:off x="461913" y="425265"/>
            <a:ext cx="8327964" cy="584775"/>
          </a:xfrm>
          <a:prstGeom prst="rect">
            <a:avLst/>
          </a:prstGeom>
        </p:spPr>
        <p:txBody>
          <a:bodyPr wrap="square">
            <a:spAutoFit/>
          </a:bodyPr>
          <a:lstStyle/>
          <a:p>
            <a:r>
              <a:rPr lang="en-GB" sz="3200" b="1" dirty="0">
                <a:solidFill>
                  <a:schemeClr val="accent1"/>
                </a:solidFill>
                <a:latin typeface="Arial" panose="020B0604020202020204" pitchFamily="34" charset="0"/>
                <a:cs typeface="Arial" panose="020B0604020202020204" pitchFamily="34" charset="0"/>
              </a:rPr>
              <a:t>The legal framework</a:t>
            </a:r>
          </a:p>
        </p:txBody>
      </p:sp>
      <p:sp>
        <p:nvSpPr>
          <p:cNvPr id="27" name="Footer Placeholder 2">
            <a:extLst>
              <a:ext uri="{FF2B5EF4-FFF2-40B4-BE49-F238E27FC236}">
                <a16:creationId xmlns:a16="http://schemas.microsoft.com/office/drawing/2014/main" id="{904FB5E0-EE7E-404A-9153-357E56A34F68}"/>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28" name="Group 27">
            <a:extLst>
              <a:ext uri="{FF2B5EF4-FFF2-40B4-BE49-F238E27FC236}">
                <a16:creationId xmlns:a16="http://schemas.microsoft.com/office/drawing/2014/main" id="{2102A4D0-CB3B-40BF-8540-3D8E5FE7379C}"/>
              </a:ext>
            </a:extLst>
          </p:cNvPr>
          <p:cNvGrpSpPr/>
          <p:nvPr/>
        </p:nvGrpSpPr>
        <p:grpSpPr>
          <a:xfrm>
            <a:off x="0" y="6213047"/>
            <a:ext cx="12200499" cy="716918"/>
            <a:chOff x="0" y="6213047"/>
            <a:chExt cx="12200499" cy="716918"/>
          </a:xfrm>
        </p:grpSpPr>
        <p:sp>
          <p:nvSpPr>
            <p:cNvPr id="29" name="Rectangle 28">
              <a:extLst>
                <a:ext uri="{FF2B5EF4-FFF2-40B4-BE49-F238E27FC236}">
                  <a16:creationId xmlns:a16="http://schemas.microsoft.com/office/drawing/2014/main" id="{289E964C-DA8E-4A1E-95C0-570E17D4AE5A}"/>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id="{81C8DFF6-E1DA-48D1-9348-47A187EFB459}"/>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67F69845-D3C3-4975-9CE5-5185458D90A5}"/>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32" name="TextBox 31">
              <a:extLst>
                <a:ext uri="{FF2B5EF4-FFF2-40B4-BE49-F238E27FC236}">
                  <a16:creationId xmlns:a16="http://schemas.microsoft.com/office/drawing/2014/main" id="{385F116C-4949-4E18-9EFD-660F85FB9BC7}"/>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33" name="Oval 32">
            <a:extLst>
              <a:ext uri="{FF2B5EF4-FFF2-40B4-BE49-F238E27FC236}">
                <a16:creationId xmlns:a16="http://schemas.microsoft.com/office/drawing/2014/main" id="{9A962D5C-EFB6-4742-BECC-297048AE7F2C}"/>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173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62370F-EA41-4810-B034-E82485F34505}"/>
              </a:ext>
            </a:extLst>
          </p:cNvPr>
          <p:cNvSpPr>
            <a:spLocks noGrp="1"/>
          </p:cNvSpPr>
          <p:nvPr>
            <p:ph sz="quarter" idx="10"/>
          </p:nvPr>
        </p:nvSpPr>
        <p:spPr>
          <a:xfrm>
            <a:off x="533333" y="1316723"/>
            <a:ext cx="10477174" cy="4749281"/>
          </a:xfrm>
        </p:spPr>
        <p:txBody>
          <a:bodyPr/>
          <a:lstStyle/>
          <a:p>
            <a:pPr marL="0" indent="0">
              <a:lnSpc>
                <a:spcPct val="114000"/>
              </a:lnSpc>
              <a:buNone/>
            </a:pPr>
            <a:r>
              <a:rPr lang="en-GB" sz="1600" b="1" dirty="0"/>
              <a:t>Discrimination my be direct or indirect;</a:t>
            </a:r>
          </a:p>
          <a:p>
            <a:pPr>
              <a:lnSpc>
                <a:spcPct val="114000"/>
              </a:lnSpc>
            </a:pPr>
            <a:r>
              <a:rPr lang="en-GB" sz="1600" b="1" dirty="0"/>
              <a:t>Direct discrimination; </a:t>
            </a:r>
            <a:r>
              <a:rPr lang="en-GB" sz="1600" dirty="0"/>
              <a:t>an employee is treated less favourably because of a protected characteristic, so in the case of menopause, it could relate to gender or age. </a:t>
            </a:r>
          </a:p>
          <a:p>
            <a:pPr>
              <a:lnSpc>
                <a:spcPct val="114000"/>
              </a:lnSpc>
            </a:pPr>
            <a:r>
              <a:rPr lang="en-GB" sz="1600" b="1" dirty="0"/>
              <a:t>Indirect discrimination</a:t>
            </a:r>
            <a:r>
              <a:rPr lang="en-GB" sz="1600" dirty="0"/>
              <a:t> is where a provision, practice or criteria is discriminatory in relation to a protected characteristic.  So, even if a neutral policy (for example, flexible working) is applied across the organisation, it may be considered to place some women at a particular disadvantage compared with men. </a:t>
            </a:r>
          </a:p>
          <a:p>
            <a:pPr marL="0" indent="0">
              <a:lnSpc>
                <a:spcPct val="114000"/>
              </a:lnSpc>
              <a:buNone/>
            </a:pPr>
            <a:endParaRPr lang="en-GB" sz="1600" b="1" dirty="0"/>
          </a:p>
          <a:p>
            <a:pPr marL="0" indent="0">
              <a:lnSpc>
                <a:spcPct val="114000"/>
              </a:lnSpc>
              <a:buNone/>
            </a:pPr>
            <a:r>
              <a:rPr lang="en-GB" sz="1600" b="1" dirty="0"/>
              <a:t>Disability refers to; </a:t>
            </a:r>
            <a:r>
              <a:rPr lang="en-GB" sz="1600" dirty="0"/>
              <a:t>A physical or mental impairment, which has a substantial and long-term adverse (12 months or more) effect on the ability to carry out normal day-to-day activities. In the case of menopause, we do not have a firm deadline for symptoms to decline or end. In this case menopause can easily fall within the disability definition. </a:t>
            </a:r>
          </a:p>
          <a:p>
            <a:pPr marL="0" indent="0">
              <a:lnSpc>
                <a:spcPct val="114000"/>
              </a:lnSpc>
              <a:buNone/>
            </a:pPr>
            <a:r>
              <a:rPr lang="en-GB" sz="1600" dirty="0">
                <a:hlinkClick r:id="rId2">
                  <a:extLst>
                    <a:ext uri="{A12FA001-AC4F-418D-AE19-62706E023703}">
                      <ahyp:hlinkClr xmlns:ahyp="http://schemas.microsoft.com/office/drawing/2018/hyperlinkcolor" val="tx"/>
                    </a:ext>
                  </a:extLst>
                </a:hlinkClick>
              </a:rPr>
              <a:t>https://www.gov.uk/definition-of-disability-under-equality-act-2010</a:t>
            </a:r>
            <a:endParaRPr lang="en-GB" sz="1600" dirty="0"/>
          </a:p>
        </p:txBody>
      </p:sp>
      <p:sp>
        <p:nvSpPr>
          <p:cNvPr id="13" name="Rectangle 12">
            <a:extLst>
              <a:ext uri="{FF2B5EF4-FFF2-40B4-BE49-F238E27FC236}">
                <a16:creationId xmlns:a16="http://schemas.microsoft.com/office/drawing/2014/main" id="{E83EBB0D-DCB7-469C-B0BB-24B0EDD5BB38}"/>
              </a:ext>
            </a:extLst>
          </p:cNvPr>
          <p:cNvSpPr/>
          <p:nvPr/>
        </p:nvSpPr>
        <p:spPr>
          <a:xfrm>
            <a:off x="461913" y="425265"/>
            <a:ext cx="9539926" cy="584775"/>
          </a:xfrm>
          <a:prstGeom prst="rect">
            <a:avLst/>
          </a:prstGeom>
        </p:spPr>
        <p:txBody>
          <a:bodyPr wrap="square">
            <a:spAutoFit/>
          </a:bodyPr>
          <a:lstStyle/>
          <a:p>
            <a:r>
              <a:rPr lang="en-GB" sz="3200" b="1" dirty="0">
                <a:solidFill>
                  <a:schemeClr val="accent1"/>
                </a:solidFill>
                <a:latin typeface="Arial" panose="020B0604020202020204" pitchFamily="34" charset="0"/>
                <a:cs typeface="Arial" panose="020B0604020202020204" pitchFamily="34" charset="0"/>
              </a:rPr>
              <a:t>How does discrimination relate to menopause?</a:t>
            </a:r>
          </a:p>
        </p:txBody>
      </p:sp>
      <p:sp>
        <p:nvSpPr>
          <p:cNvPr id="17" name="Footer Placeholder 2">
            <a:extLst>
              <a:ext uri="{FF2B5EF4-FFF2-40B4-BE49-F238E27FC236}">
                <a16:creationId xmlns:a16="http://schemas.microsoft.com/office/drawing/2014/main" id="{B0DE466A-68F3-4F06-934C-D9543390B62D}"/>
              </a:ext>
            </a:extLst>
          </p:cNvPr>
          <p:cNvSpPr txBox="1">
            <a:spLocks/>
          </p:cNvSpPr>
          <p:nvPr/>
        </p:nvSpPr>
        <p:spPr>
          <a:xfrm>
            <a:off x="11147325" y="6352583"/>
            <a:ext cx="1047136"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a:solidFill>
                  <a:schemeClr val="bg1"/>
                </a:solidFill>
              </a:rPr>
              <a:t>3</a:t>
            </a:r>
            <a:r>
              <a:rPr lang="de-DE" sz="1000">
                <a:solidFill>
                  <a:schemeClr val="bg1"/>
                </a:solidFill>
              </a:rPr>
              <a:t> </a:t>
            </a:r>
            <a:r>
              <a:rPr lang="de-DE" sz="1400" b="1">
                <a:solidFill>
                  <a:schemeClr val="bg1"/>
                </a:solidFill>
              </a:rPr>
              <a:t>|</a:t>
            </a:r>
            <a:endParaRPr lang="en-GB" sz="1100" i="1">
              <a:solidFill>
                <a:schemeClr val="bg1"/>
              </a:solidFill>
            </a:endParaRPr>
          </a:p>
        </p:txBody>
      </p:sp>
      <p:grpSp>
        <p:nvGrpSpPr>
          <p:cNvPr id="18" name="Group 17">
            <a:extLst>
              <a:ext uri="{FF2B5EF4-FFF2-40B4-BE49-F238E27FC236}">
                <a16:creationId xmlns:a16="http://schemas.microsoft.com/office/drawing/2014/main" id="{E75B3A87-D313-4056-BD9C-C57BEF205A59}"/>
              </a:ext>
            </a:extLst>
          </p:cNvPr>
          <p:cNvGrpSpPr/>
          <p:nvPr/>
        </p:nvGrpSpPr>
        <p:grpSpPr>
          <a:xfrm>
            <a:off x="0" y="6213047"/>
            <a:ext cx="12200499" cy="716918"/>
            <a:chOff x="0" y="6213047"/>
            <a:chExt cx="12200499" cy="716918"/>
          </a:xfrm>
        </p:grpSpPr>
        <p:sp>
          <p:nvSpPr>
            <p:cNvPr id="19" name="Rectangle 18">
              <a:extLst>
                <a:ext uri="{FF2B5EF4-FFF2-40B4-BE49-F238E27FC236}">
                  <a16:creationId xmlns:a16="http://schemas.microsoft.com/office/drawing/2014/main" id="{DF5C5392-53DE-4D72-9A18-7C35821F25B7}"/>
                </a:ext>
              </a:extLst>
            </p:cNvPr>
            <p:cNvSpPr/>
            <p:nvPr/>
          </p:nvSpPr>
          <p:spPr>
            <a:xfrm>
              <a:off x="0" y="6213048"/>
              <a:ext cx="12195990" cy="648518"/>
            </a:xfrm>
            <a:prstGeom prst="rect">
              <a:avLst/>
            </a:prstGeom>
            <a:solidFill>
              <a:schemeClr val="accent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7FFE3F03-871C-4405-80E0-857B91C6B5D4}"/>
                </a:ext>
              </a:extLst>
            </p:cNvPr>
            <p:cNvSpPr/>
            <p:nvPr/>
          </p:nvSpPr>
          <p:spPr>
            <a:xfrm>
              <a:off x="12106086" y="6213047"/>
              <a:ext cx="94413" cy="6485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6F985FB9-DB12-4554-8458-805AD2690724}"/>
                </a:ext>
              </a:extLst>
            </p:cNvPr>
            <p:cNvSpPr txBox="1"/>
            <p:nvPr/>
          </p:nvSpPr>
          <p:spPr>
            <a:xfrm>
              <a:off x="11488872" y="6383499"/>
              <a:ext cx="510305" cy="338554"/>
            </a:xfrm>
            <a:prstGeom prst="rect">
              <a:avLst/>
            </a:prstGeom>
            <a:noFill/>
          </p:spPr>
          <p:txBody>
            <a:bodyPr wrap="square" rtlCol="0">
              <a:spAutoFit/>
            </a:bodyPr>
            <a:lstStyle/>
            <a:p>
              <a:pPr algn="r"/>
              <a:r>
                <a:rPr lang="en-GB" sz="1600" dirty="0">
                  <a:solidFill>
                    <a:schemeClr val="accent1">
                      <a:lumMod val="75000"/>
                    </a:schemeClr>
                  </a:solidFill>
                  <a:latin typeface="Arial" panose="020B0604020202020204" pitchFamily="34" charset="0"/>
                  <a:cs typeface="Arial" panose="020B0604020202020204" pitchFamily="34" charset="0"/>
                </a:rPr>
                <a:t>3</a:t>
              </a:r>
            </a:p>
          </p:txBody>
        </p:sp>
        <p:sp>
          <p:nvSpPr>
            <p:cNvPr id="22" name="TextBox 21">
              <a:extLst>
                <a:ext uri="{FF2B5EF4-FFF2-40B4-BE49-F238E27FC236}">
                  <a16:creationId xmlns:a16="http://schemas.microsoft.com/office/drawing/2014/main" id="{CB8BAD76-B95A-4BF7-93BA-6C8CF9704E55}"/>
                </a:ext>
              </a:extLst>
            </p:cNvPr>
            <p:cNvSpPr txBox="1"/>
            <p:nvPr/>
          </p:nvSpPr>
          <p:spPr>
            <a:xfrm>
              <a:off x="1225118" y="6406745"/>
              <a:ext cx="6489577" cy="523220"/>
            </a:xfrm>
            <a:prstGeom prst="rect">
              <a:avLst/>
            </a:prstGeom>
            <a:noFill/>
          </p:spPr>
          <p:txBody>
            <a:bodyPr wrap="square" rtlCol="0">
              <a:spAutoFit/>
            </a:bodyPr>
            <a:lstStyle/>
            <a:p>
              <a:r>
                <a:rPr lang="en-GB" sz="1400" dirty="0">
                  <a:solidFill>
                    <a:schemeClr val="accent1">
                      <a:lumMod val="75000"/>
                    </a:schemeClr>
                  </a:solidFill>
                  <a:latin typeface="Arial" panose="020B0604020202020204" pitchFamily="34" charset="0"/>
                  <a:cs typeface="Arial" panose="020B0604020202020204" pitchFamily="34" charset="0"/>
                </a:rPr>
                <a:t>Why is the menopause relevant to our organisation and to me and my team?</a:t>
              </a:r>
              <a:br>
                <a:rPr lang="en-GB" sz="1400" dirty="0">
                  <a:solidFill>
                    <a:schemeClr val="accent1">
                      <a:lumMod val="75000"/>
                    </a:schemeClr>
                  </a:solidFill>
                  <a:latin typeface="Arial" panose="020B0604020202020204" pitchFamily="34" charset="0"/>
                  <a:cs typeface="Arial" panose="020B0604020202020204" pitchFamily="34" charset="0"/>
                </a:rPr>
              </a:br>
              <a:endParaRPr lang="en-GB" sz="1400" dirty="0">
                <a:solidFill>
                  <a:schemeClr val="accent1">
                    <a:lumMod val="75000"/>
                  </a:schemeClr>
                </a:solidFill>
                <a:latin typeface="Arial" panose="020B0604020202020204" pitchFamily="34" charset="0"/>
                <a:cs typeface="Arial" panose="020B0604020202020204" pitchFamily="34" charset="0"/>
              </a:endParaRPr>
            </a:p>
          </p:txBody>
        </p:sp>
      </p:grpSp>
      <p:sp>
        <p:nvSpPr>
          <p:cNvPr id="23" name="Oval 22">
            <a:extLst>
              <a:ext uri="{FF2B5EF4-FFF2-40B4-BE49-F238E27FC236}">
                <a16:creationId xmlns:a16="http://schemas.microsoft.com/office/drawing/2014/main" id="{C54B2D21-ED05-4E3D-9D1E-FBF58E676C2B}"/>
              </a:ext>
            </a:extLst>
          </p:cNvPr>
          <p:cNvSpPr/>
          <p:nvPr/>
        </p:nvSpPr>
        <p:spPr>
          <a:xfrm>
            <a:off x="538379" y="6330959"/>
            <a:ext cx="408372" cy="4083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8174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 with identifier.potx" id="{64588C35-ABF3-4F0F-AEDF-E1D9344EB36E}" vid="{9F68C4D8-2E3D-49D1-A7D1-8B6C358A1D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cccaf3ac-2de9-44d4-aa31-54302fceb5f7" xsi:nil="true"/>
    <lcf76f155ced4ddcb4097134ff3c332f xmlns="e9490d13-8b4b-4b30-8a7f-4904a19a993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58AF650684004DB4D727214EE743C9" ma:contentTypeVersion="18" ma:contentTypeDescription="Create a new document." ma:contentTypeScope="" ma:versionID="08bbccb12a95d8e30e571596c418f772">
  <xsd:schema xmlns:xsd="http://www.w3.org/2001/XMLSchema" xmlns:xs="http://www.w3.org/2001/XMLSchema" xmlns:p="http://schemas.microsoft.com/office/2006/metadata/properties" xmlns:ns1="http://schemas.microsoft.com/sharepoint/v3" xmlns:ns2="e9490d13-8b4b-4b30-8a7f-4904a19a9936" xmlns:ns3="f90e7bc6-a3db-487f-b513-bfabef5bed32" xmlns:ns4="cccaf3ac-2de9-44d4-aa31-54302fceb5f7" targetNamespace="http://schemas.microsoft.com/office/2006/metadata/properties" ma:root="true" ma:fieldsID="f1ce1e6a39398e2b6819a8a8f8133732" ns1:_="" ns2:_="" ns3:_="" ns4:_="">
    <xsd:import namespace="http://schemas.microsoft.com/sharepoint/v3"/>
    <xsd:import namespace="e9490d13-8b4b-4b30-8a7f-4904a19a9936"/>
    <xsd:import namespace="f90e7bc6-a3db-487f-b513-bfabef5bed32"/>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490d13-8b4b-4b30-8a7f-4904a19a99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90e7bc6-a3db-487f-b513-bfabef5bed3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9149f758-a6f2-4b74-bc3e-e8922073796b}" ma:internalName="TaxCatchAll" ma:showField="CatchAllData" ma:web="f90e7bc6-a3db-487f-b513-bfabef5bed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51ce27e-ecf8-44d6-b4ca-40c7e08671a3"/>
    <ds:schemaRef ds:uri="http://www.w3.org/XML/1998/namespace"/>
    <ds:schemaRef ds:uri="http://purl.org/dc/dcmitype/"/>
    <ds:schemaRef ds:uri="http://schemas.microsoft.com/sharepoint/v3"/>
    <ds:schemaRef ds:uri="cccaf3ac-2de9-44d4-aa31-54302fceb5f7"/>
    <ds:schemaRef ds:uri="e9490d13-8b4b-4b30-8a7f-4904a19a9936"/>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A973296A-3097-49F3-B2FD-05CF43CF45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9490d13-8b4b-4b30-8a7f-4904a19a9936"/>
    <ds:schemaRef ds:uri="f90e7bc6-a3db-487f-b513-bfabef5bed32"/>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2207</TotalTime>
  <Words>2771</Words>
  <Application>Microsoft Office PowerPoint</Application>
  <PresentationFormat>Widescreen</PresentationFormat>
  <Paragraphs>693</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1: Symptoms list – Can be used to explore personal symptoms or as part of a 1:1 with your line manager to plan support</vt:lpstr>
      <vt:lpstr>APPENDIX 1: Symptoms list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paul.hughes20@nhs.net;Mark Bardsley;Hollie Shearer</dc:creator>
  <cp:lastModifiedBy>Jacqui McBurnie</cp:lastModifiedBy>
  <cp:revision>107</cp:revision>
  <dcterms:created xsi:type="dcterms:W3CDTF">2017-05-03T08:06:17Z</dcterms:created>
  <dcterms:modified xsi:type="dcterms:W3CDTF">2022-08-22T16:55:17Z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0x010100FA58AF650684004DB4D727214EE743C9</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