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2"/>
  </p:notesMasterIdLst>
  <p:sldIdLst>
    <p:sldId id="2504" r:id="rId6"/>
    <p:sldId id="2543" r:id="rId7"/>
    <p:sldId id="260" r:id="rId8"/>
    <p:sldId id="2544" r:id="rId9"/>
    <p:sldId id="2545" r:id="rId10"/>
    <p:sldId id="254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47A"/>
    <a:srgbClr val="C8DFB8"/>
    <a:srgbClr val="70AD47"/>
    <a:srgbClr val="5EB240"/>
    <a:srgbClr val="007434"/>
    <a:srgbClr val="385723"/>
    <a:srgbClr val="78DAB0"/>
    <a:srgbClr val="C3EBD2"/>
    <a:srgbClr val="3BC98C"/>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FC2D6B-72FD-43E5-B10C-D82A0EC9C93D}" v="6" dt="2022-08-10T09:30:06.508"/>
    <p1510:client id="{956702A4-EC84-4EA0-9C00-1EBED3E68C1F}" v="4" dt="2022-07-11T11:19:30.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8EA0ED-8DDD-41F0-BBCA-B1FF27B415FE}" type="datetimeFigureOut">
              <a:rPr lang="en-GB" smtClean="0"/>
              <a:t>22/08/2022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1A9D54-0F45-4042-A976-A21E82DA6E22}" type="slidenum">
              <a:rPr lang="en-GB" smtClean="0"/>
              <a:t>‹#›</a:t>
            </a:fld>
            <a:endParaRPr lang="en-GB"/>
          </a:p>
        </p:txBody>
      </p:sp>
    </p:spTree>
    <p:extLst>
      <p:ext uri="{BB962C8B-B14F-4D97-AF65-F5344CB8AC3E}">
        <p14:creationId xmlns:p14="http://schemas.microsoft.com/office/powerpoint/2010/main" val="101948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59AECB-A677-43A7-BCBB-A4497CCD25C9}" type="slidenum">
              <a:rPr lang="en-US" smtClean="0"/>
              <a:t>3</a:t>
            </a:fld>
            <a:endParaRPr lang="en-US"/>
          </a:p>
        </p:txBody>
      </p:sp>
    </p:spTree>
    <p:extLst>
      <p:ext uri="{BB962C8B-B14F-4D97-AF65-F5344CB8AC3E}">
        <p14:creationId xmlns:p14="http://schemas.microsoft.com/office/powerpoint/2010/main" val="219318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BF957-3E4C-46AD-9BBC-26BECB0319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42DA02-EB51-45AB-A0B1-95BCDB5A23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ED6455-2F5E-4A2F-9F81-6764243A70F1}"/>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5" name="Footer Placeholder 4">
            <a:extLst>
              <a:ext uri="{FF2B5EF4-FFF2-40B4-BE49-F238E27FC236}">
                <a16:creationId xmlns:a16="http://schemas.microsoft.com/office/drawing/2014/main" id="{2C09F489-1011-49EE-8A91-171B9DBEA7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FB48F5-0363-436C-8335-FF6770BC2F55}"/>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403877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91EA-C870-42F1-B6E1-478E2EE107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A5B4F8-709A-47B0-B0E4-91EDDF106D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4375A2-3E09-4161-87B6-3F0A69D05926}"/>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5" name="Footer Placeholder 4">
            <a:extLst>
              <a:ext uri="{FF2B5EF4-FFF2-40B4-BE49-F238E27FC236}">
                <a16:creationId xmlns:a16="http://schemas.microsoft.com/office/drawing/2014/main" id="{7CCD8185-2A5E-4B79-AE68-A3DE643716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7BEA3C-0788-40BC-8291-9DDC3D720A6E}"/>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80377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4BA1C-162B-4013-8354-D824FCBCA8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6A4E07-4354-41DB-B0D8-286964364A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38986F-9EEE-481C-8BFC-54B16AD98AFC}"/>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5" name="Footer Placeholder 4">
            <a:extLst>
              <a:ext uri="{FF2B5EF4-FFF2-40B4-BE49-F238E27FC236}">
                <a16:creationId xmlns:a16="http://schemas.microsoft.com/office/drawing/2014/main" id="{6D85A4EC-2297-4DF2-B95D-0B3B33092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99287A-AED7-4EAC-9585-A636353CE955}"/>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106062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33920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itle 8"/>
          <p:cNvSpPr>
            <a:spLocks noGrp="1"/>
          </p:cNvSpPr>
          <p:nvPr>
            <p:ph type="title"/>
          </p:nvPr>
        </p:nvSpPr>
        <p:spPr>
          <a:xfrm>
            <a:off x="364067" y="683683"/>
            <a:ext cx="8652933" cy="569775"/>
          </a:xfrm>
          <a:prstGeom prst="rect">
            <a:avLst/>
          </a:prstGeom>
        </p:spPr>
        <p:txBody>
          <a:bodyPr vert="horz"/>
          <a:lstStyle>
            <a:lvl1pPr algn="l">
              <a:defRPr sz="3200" b="1">
                <a:solidFill>
                  <a:schemeClr val="tx1">
                    <a:lumMod val="65000"/>
                    <a:lumOff val="35000"/>
                  </a:schemeClr>
                </a:solidFill>
                <a:latin typeface="Arial" panose="020B0604020202020204" pitchFamily="34" charset="0"/>
                <a:cs typeface="Arial" panose="020B0604020202020204" pitchFamily="34" charset="0"/>
              </a:defRPr>
            </a:lvl1pPr>
          </a:lstStyle>
          <a:p>
            <a:r>
              <a:rPr lang="en-US"/>
              <a:t>Click to edit Master title style</a:t>
            </a:r>
          </a:p>
        </p:txBody>
      </p:sp>
      <p:sp>
        <p:nvSpPr>
          <p:cNvPr id="6" name="Text Placeholder 27"/>
          <p:cNvSpPr>
            <a:spLocks noGrp="1"/>
          </p:cNvSpPr>
          <p:nvPr>
            <p:ph type="body" sz="quarter" idx="25" hasCustomPrompt="1"/>
          </p:nvPr>
        </p:nvSpPr>
        <p:spPr>
          <a:xfrm>
            <a:off x="364067" y="1279962"/>
            <a:ext cx="8652933" cy="381065"/>
          </a:xfrm>
          <a:prstGeom prst="rect">
            <a:avLst/>
          </a:prstGeom>
        </p:spPr>
        <p:txBody>
          <a:bodyPr vert="horz"/>
          <a:lstStyle>
            <a:lvl1pPr marL="0" indent="0" algn="l">
              <a:buNone/>
              <a:defRPr sz="1400" baseline="0">
                <a:solidFill>
                  <a:schemeClr val="bg1">
                    <a:lumMod val="65000"/>
                  </a:schemeClr>
                </a:solidFill>
                <a:latin typeface="Arial" panose="020B0604020202020204" pitchFamily="34" charset="0"/>
                <a:cs typeface="Arial" panose="020B0604020202020204" pitchFamily="34" charset="0"/>
              </a:defRPr>
            </a:lvl1pPr>
          </a:lstStyle>
          <a:p>
            <a:pPr lvl="0"/>
            <a:r>
              <a:rPr lang="en-US"/>
              <a:t>Click to edit Master title Style</a:t>
            </a:r>
          </a:p>
        </p:txBody>
      </p:sp>
    </p:spTree>
    <p:extLst>
      <p:ext uri="{BB962C8B-B14F-4D97-AF65-F5344CB8AC3E}">
        <p14:creationId xmlns:p14="http://schemas.microsoft.com/office/powerpoint/2010/main" val="1084600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54AE-792E-498D-BA5D-FED1914B75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9F2653C-94BC-4826-AB46-89C986C0E8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3B8C8D5-E7E6-4CBB-B6D2-1EB27D1F01DA}"/>
              </a:ext>
            </a:extLst>
          </p:cNvPr>
          <p:cNvSpPr>
            <a:spLocks noGrp="1"/>
          </p:cNvSpPr>
          <p:nvPr>
            <p:ph type="dt" sz="half" idx="10"/>
          </p:nvPr>
        </p:nvSpPr>
        <p:spPr/>
        <p:txBody>
          <a:bodyPr/>
          <a:lstStyle/>
          <a:p>
            <a:fld id="{D95C4D9D-9FA7-469F-9EAB-F35571E814D8}" type="datetime1">
              <a:rPr lang="en-IN" smtClean="0"/>
              <a:t>22-08-2022</a:t>
            </a:fld>
            <a:endParaRPr lang="en-IN"/>
          </a:p>
        </p:txBody>
      </p:sp>
      <p:sp>
        <p:nvSpPr>
          <p:cNvPr id="5" name="Footer Placeholder 4">
            <a:extLst>
              <a:ext uri="{FF2B5EF4-FFF2-40B4-BE49-F238E27FC236}">
                <a16:creationId xmlns:a16="http://schemas.microsoft.com/office/drawing/2014/main" id="{DE640167-767B-41D9-9774-210CFC8156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C4DE01-4FB2-46F6-A05D-747ABECD6EC3}"/>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673408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52D25-3578-46B9-BD6F-FDA1045C998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20B58EF-B3B7-4453-AF81-290268BE4D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74D9EDC-DF89-4127-A8BB-35869261430A}"/>
              </a:ext>
            </a:extLst>
          </p:cNvPr>
          <p:cNvSpPr>
            <a:spLocks noGrp="1"/>
          </p:cNvSpPr>
          <p:nvPr>
            <p:ph type="dt" sz="half" idx="10"/>
          </p:nvPr>
        </p:nvSpPr>
        <p:spPr/>
        <p:txBody>
          <a:bodyPr/>
          <a:lstStyle/>
          <a:p>
            <a:fld id="{4BCB1A9C-8710-489F-A1B4-AE6A74BCADAD}" type="datetime1">
              <a:rPr lang="en-IN" smtClean="0"/>
              <a:t>22-08-2022</a:t>
            </a:fld>
            <a:endParaRPr lang="en-IN"/>
          </a:p>
        </p:txBody>
      </p:sp>
      <p:sp>
        <p:nvSpPr>
          <p:cNvPr id="5" name="Footer Placeholder 4">
            <a:extLst>
              <a:ext uri="{FF2B5EF4-FFF2-40B4-BE49-F238E27FC236}">
                <a16:creationId xmlns:a16="http://schemas.microsoft.com/office/drawing/2014/main" id="{28DAFD25-3556-48B1-899A-DF6BD0EC46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E199E7-30C0-43DB-8FFC-C4462B1AC9F4}"/>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1008158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023B8-7C12-4873-95E4-5016A2E23E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3DE1CA4-5D22-47C7-B5B2-EE5C60088B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872373-416B-4D97-B011-B4C62AD748DB}"/>
              </a:ext>
            </a:extLst>
          </p:cNvPr>
          <p:cNvSpPr>
            <a:spLocks noGrp="1"/>
          </p:cNvSpPr>
          <p:nvPr>
            <p:ph type="dt" sz="half" idx="10"/>
          </p:nvPr>
        </p:nvSpPr>
        <p:spPr/>
        <p:txBody>
          <a:bodyPr/>
          <a:lstStyle/>
          <a:p>
            <a:fld id="{20AF55F8-649A-431D-9F8B-6C99E07FB6E1}" type="datetime1">
              <a:rPr lang="en-IN" smtClean="0"/>
              <a:t>22-08-2022</a:t>
            </a:fld>
            <a:endParaRPr lang="en-IN"/>
          </a:p>
        </p:txBody>
      </p:sp>
      <p:sp>
        <p:nvSpPr>
          <p:cNvPr id="5" name="Footer Placeholder 4">
            <a:extLst>
              <a:ext uri="{FF2B5EF4-FFF2-40B4-BE49-F238E27FC236}">
                <a16:creationId xmlns:a16="http://schemas.microsoft.com/office/drawing/2014/main" id="{77ACBE42-476E-4756-8F59-57958D0D00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CD01D0-0F3A-49FC-AA35-5FC8D6F51262}"/>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4163324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D3FF-D35B-4D50-A849-99E08046285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CDFEC2A-2D4F-44C6-9CF0-6F2E18F81C9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0858399-218A-4CF9-8A76-11C27B1ABE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776DE1D-DB10-45E6-9570-8B94762EF674}"/>
              </a:ext>
            </a:extLst>
          </p:cNvPr>
          <p:cNvSpPr>
            <a:spLocks noGrp="1"/>
          </p:cNvSpPr>
          <p:nvPr>
            <p:ph type="dt" sz="half" idx="10"/>
          </p:nvPr>
        </p:nvSpPr>
        <p:spPr/>
        <p:txBody>
          <a:bodyPr/>
          <a:lstStyle/>
          <a:p>
            <a:fld id="{D2EFA1B0-96D1-4AFA-9736-A5C034654E2E}" type="datetime1">
              <a:rPr lang="en-IN" smtClean="0"/>
              <a:t>22-08-2022</a:t>
            </a:fld>
            <a:endParaRPr lang="en-IN"/>
          </a:p>
        </p:txBody>
      </p:sp>
      <p:sp>
        <p:nvSpPr>
          <p:cNvPr id="6" name="Footer Placeholder 5">
            <a:extLst>
              <a:ext uri="{FF2B5EF4-FFF2-40B4-BE49-F238E27FC236}">
                <a16:creationId xmlns:a16="http://schemas.microsoft.com/office/drawing/2014/main" id="{B117B140-A77C-4CAD-BFC1-B8895709C74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9FD0E88-8AF0-45B2-BC79-1E06E0266B2C}"/>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2428464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FE01D-2169-4C10-B7CD-D0F7931E508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8C607BB-E7C8-430F-AE76-331888A75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8FD548-B694-4699-9962-5421FD2DCD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DBDBAED-4DE3-4CBB-B55A-B0D800D21D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4C55A2-6BE7-4310-B5A7-65CADFAC4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479A218-04CF-4C7A-8C01-46C319800515}"/>
              </a:ext>
            </a:extLst>
          </p:cNvPr>
          <p:cNvSpPr>
            <a:spLocks noGrp="1"/>
          </p:cNvSpPr>
          <p:nvPr>
            <p:ph type="dt" sz="half" idx="10"/>
          </p:nvPr>
        </p:nvSpPr>
        <p:spPr/>
        <p:txBody>
          <a:bodyPr/>
          <a:lstStyle/>
          <a:p>
            <a:fld id="{57C2DA56-7F89-4EEF-9AC2-51D1BB13366A}" type="datetime1">
              <a:rPr lang="en-IN" smtClean="0"/>
              <a:t>22-08-2022</a:t>
            </a:fld>
            <a:endParaRPr lang="en-IN"/>
          </a:p>
        </p:txBody>
      </p:sp>
      <p:sp>
        <p:nvSpPr>
          <p:cNvPr id="8" name="Footer Placeholder 7">
            <a:extLst>
              <a:ext uri="{FF2B5EF4-FFF2-40B4-BE49-F238E27FC236}">
                <a16:creationId xmlns:a16="http://schemas.microsoft.com/office/drawing/2014/main" id="{C401C51F-1EB7-469B-9209-AAA75D7D507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BA4C9A6-1BA8-4DFC-9DBF-10A0AAF52E5A}"/>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28909717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80691-8B03-44F7-97EB-150F78FBE60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E7024CD-D133-475E-92E6-F09E8ECFEECE}"/>
              </a:ext>
            </a:extLst>
          </p:cNvPr>
          <p:cNvSpPr>
            <a:spLocks noGrp="1"/>
          </p:cNvSpPr>
          <p:nvPr>
            <p:ph type="dt" sz="half" idx="10"/>
          </p:nvPr>
        </p:nvSpPr>
        <p:spPr/>
        <p:txBody>
          <a:bodyPr/>
          <a:lstStyle/>
          <a:p>
            <a:fld id="{462F34A3-E7BC-42E9-84B3-ABF306A5AE66}" type="datetime1">
              <a:rPr lang="en-IN" smtClean="0"/>
              <a:t>22-08-2022</a:t>
            </a:fld>
            <a:endParaRPr lang="en-IN"/>
          </a:p>
        </p:txBody>
      </p:sp>
      <p:sp>
        <p:nvSpPr>
          <p:cNvPr id="4" name="Footer Placeholder 3">
            <a:extLst>
              <a:ext uri="{FF2B5EF4-FFF2-40B4-BE49-F238E27FC236}">
                <a16:creationId xmlns:a16="http://schemas.microsoft.com/office/drawing/2014/main" id="{A11F97A2-4BF4-4E05-80AC-9E2DAAD00C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6710F1C-D449-4A17-8D3A-3756757EEACC}"/>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147984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74739-CA35-46C8-8244-B99D0716BF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B43E81-20F3-49C9-9B7A-C7B6909957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E167CC-3378-4183-8941-D791A8BA29B0}"/>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5" name="Footer Placeholder 4">
            <a:extLst>
              <a:ext uri="{FF2B5EF4-FFF2-40B4-BE49-F238E27FC236}">
                <a16:creationId xmlns:a16="http://schemas.microsoft.com/office/drawing/2014/main" id="{13569BB5-523F-43EC-8F6E-E934A32C4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9B1DA-8E0A-4D23-A230-186C916B2D4A}"/>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41370581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0CEAAA-D825-4B9F-9CCA-99663828E733}"/>
              </a:ext>
            </a:extLst>
          </p:cNvPr>
          <p:cNvSpPr>
            <a:spLocks noGrp="1"/>
          </p:cNvSpPr>
          <p:nvPr>
            <p:ph type="dt" sz="half" idx="10"/>
          </p:nvPr>
        </p:nvSpPr>
        <p:spPr/>
        <p:txBody>
          <a:bodyPr/>
          <a:lstStyle/>
          <a:p>
            <a:fld id="{BFBA453B-ADD1-493A-A493-0A95F085CD2E}" type="datetime1">
              <a:rPr lang="en-IN" smtClean="0"/>
              <a:t>22-08-2022</a:t>
            </a:fld>
            <a:endParaRPr lang="en-IN"/>
          </a:p>
        </p:txBody>
      </p:sp>
      <p:sp>
        <p:nvSpPr>
          <p:cNvPr id="3" name="Footer Placeholder 2">
            <a:extLst>
              <a:ext uri="{FF2B5EF4-FFF2-40B4-BE49-F238E27FC236}">
                <a16:creationId xmlns:a16="http://schemas.microsoft.com/office/drawing/2014/main" id="{BBAFF05F-7C97-444D-AFF2-6670A021576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62937C-EACC-4B58-A4C4-AA709041210B}"/>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2323969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9CA41-5462-4779-BF58-C769D0215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831258E-5B2D-4577-8BA5-6760821869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9883A9F-CE92-495D-8526-A7418E456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C925C3-53BA-4A11-B47C-73F1A9A5643F}"/>
              </a:ext>
            </a:extLst>
          </p:cNvPr>
          <p:cNvSpPr>
            <a:spLocks noGrp="1"/>
          </p:cNvSpPr>
          <p:nvPr>
            <p:ph type="dt" sz="half" idx="10"/>
          </p:nvPr>
        </p:nvSpPr>
        <p:spPr/>
        <p:txBody>
          <a:bodyPr/>
          <a:lstStyle/>
          <a:p>
            <a:fld id="{6C35F3C1-854E-40CF-A646-A96B80EC21BA}" type="datetime1">
              <a:rPr lang="en-IN" smtClean="0"/>
              <a:t>22-08-2022</a:t>
            </a:fld>
            <a:endParaRPr lang="en-IN"/>
          </a:p>
        </p:txBody>
      </p:sp>
      <p:sp>
        <p:nvSpPr>
          <p:cNvPr id="6" name="Footer Placeholder 5">
            <a:extLst>
              <a:ext uri="{FF2B5EF4-FFF2-40B4-BE49-F238E27FC236}">
                <a16:creationId xmlns:a16="http://schemas.microsoft.com/office/drawing/2014/main" id="{A4C9D47D-2AF3-48D2-9D3C-7E5BE9FE4B7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F9BBD1A-5165-4EE4-9CDC-6F1F23DAEC9E}"/>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4128237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FBD7-E912-43BF-A1E8-4B7931E092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E73106D-6BE9-4DF8-8ABB-00CB4B91C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8C3373A-66AA-4256-AAB4-C40D19289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D7436D-F716-4EFA-814B-83774BA3CF0A}"/>
              </a:ext>
            </a:extLst>
          </p:cNvPr>
          <p:cNvSpPr>
            <a:spLocks noGrp="1"/>
          </p:cNvSpPr>
          <p:nvPr>
            <p:ph type="dt" sz="half" idx="10"/>
          </p:nvPr>
        </p:nvSpPr>
        <p:spPr/>
        <p:txBody>
          <a:bodyPr/>
          <a:lstStyle/>
          <a:p>
            <a:fld id="{B02FC433-B7F2-4E31-858B-9F99E9E6C999}" type="datetime1">
              <a:rPr lang="en-IN" smtClean="0"/>
              <a:t>22-08-2022</a:t>
            </a:fld>
            <a:endParaRPr lang="en-IN"/>
          </a:p>
        </p:txBody>
      </p:sp>
      <p:sp>
        <p:nvSpPr>
          <p:cNvPr id="6" name="Footer Placeholder 5">
            <a:extLst>
              <a:ext uri="{FF2B5EF4-FFF2-40B4-BE49-F238E27FC236}">
                <a16:creationId xmlns:a16="http://schemas.microsoft.com/office/drawing/2014/main" id="{9D23E0D5-30CA-4242-B717-E3C01D9483A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A1E58C3-32AA-4CA9-B5A3-74FB33823C02}"/>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28109482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AE54-445F-4AAF-AC08-4B216EDE4B8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DA2AA18-95A6-48E1-8EEC-84793F38F0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B0D52A8-CE19-4CCA-B0B0-E4BC28C0EFA4}"/>
              </a:ext>
            </a:extLst>
          </p:cNvPr>
          <p:cNvSpPr>
            <a:spLocks noGrp="1"/>
          </p:cNvSpPr>
          <p:nvPr>
            <p:ph type="dt" sz="half" idx="10"/>
          </p:nvPr>
        </p:nvSpPr>
        <p:spPr/>
        <p:txBody>
          <a:bodyPr/>
          <a:lstStyle/>
          <a:p>
            <a:fld id="{BCD0E8E7-D0D4-4641-AC37-B4333B3A0D68}" type="datetime1">
              <a:rPr lang="en-IN" smtClean="0"/>
              <a:t>22-08-2022</a:t>
            </a:fld>
            <a:endParaRPr lang="en-IN"/>
          </a:p>
        </p:txBody>
      </p:sp>
      <p:sp>
        <p:nvSpPr>
          <p:cNvPr id="5" name="Footer Placeholder 4">
            <a:extLst>
              <a:ext uri="{FF2B5EF4-FFF2-40B4-BE49-F238E27FC236}">
                <a16:creationId xmlns:a16="http://schemas.microsoft.com/office/drawing/2014/main" id="{3B5C8608-772C-457B-9FF9-C843C506DD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094CE8C-2F24-4DE4-8178-BB57F34BE106}"/>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7078091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D70D4A-A6F9-42E6-A482-B92A415A95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8E6EBF1-6BC2-4750-955D-67F9B0CA88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1BDC612-E880-480C-B74B-70E0C7E7154B}"/>
              </a:ext>
            </a:extLst>
          </p:cNvPr>
          <p:cNvSpPr>
            <a:spLocks noGrp="1"/>
          </p:cNvSpPr>
          <p:nvPr>
            <p:ph type="dt" sz="half" idx="10"/>
          </p:nvPr>
        </p:nvSpPr>
        <p:spPr/>
        <p:txBody>
          <a:bodyPr/>
          <a:lstStyle/>
          <a:p>
            <a:fld id="{313E9530-1ABA-418E-921D-0FE5417C9C08}" type="datetime1">
              <a:rPr lang="en-IN" smtClean="0"/>
              <a:t>22-08-2022</a:t>
            </a:fld>
            <a:endParaRPr lang="en-IN"/>
          </a:p>
        </p:txBody>
      </p:sp>
      <p:sp>
        <p:nvSpPr>
          <p:cNvPr id="5" name="Footer Placeholder 4">
            <a:extLst>
              <a:ext uri="{FF2B5EF4-FFF2-40B4-BE49-F238E27FC236}">
                <a16:creationId xmlns:a16="http://schemas.microsoft.com/office/drawing/2014/main" id="{24EE3DDA-B96F-463B-867B-9315F267C0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E4E036-BB5C-4823-9F10-9AEBA2629642}"/>
              </a:ext>
            </a:extLst>
          </p:cNvPr>
          <p:cNvSpPr>
            <a:spLocks noGrp="1"/>
          </p:cNvSpPr>
          <p:nvPr>
            <p:ph type="sldNum" sz="quarter" idx="12"/>
          </p:nvPr>
        </p:nvSpPr>
        <p:spPr/>
        <p:txBody>
          <a:bodyPr/>
          <a:lstStyle/>
          <a:p>
            <a:fld id="{657F9D29-6967-4E6F-BFC2-899FAFAD5971}" type="slidenum">
              <a:rPr lang="en-IN" smtClean="0"/>
              <a:t>‹#›</a:t>
            </a:fld>
            <a:endParaRPr lang="en-IN"/>
          </a:p>
        </p:txBody>
      </p:sp>
    </p:spTree>
    <p:extLst>
      <p:ext uri="{BB962C8B-B14F-4D97-AF65-F5344CB8AC3E}">
        <p14:creationId xmlns:p14="http://schemas.microsoft.com/office/powerpoint/2010/main" val="9873159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8333734"/>
            <a:ext cx="2844800" cy="365125"/>
          </a:xfrm>
          <a:prstGeom prst="rect">
            <a:avLst/>
          </a:prstGeom>
        </p:spPr>
        <p:txBody>
          <a:bodyPr/>
          <a:lstStyle/>
          <a:p>
            <a:r>
              <a:rPr lang="en-US"/>
              <a:t>www.bestppt.com</a:t>
            </a:r>
          </a:p>
        </p:txBody>
      </p:sp>
      <p:sp>
        <p:nvSpPr>
          <p:cNvPr id="5" name="Rectangle 4"/>
          <p:cNvSpPr/>
          <p:nvPr userDrawn="1"/>
        </p:nvSpPr>
        <p:spPr>
          <a:xfrm>
            <a:off x="5069792" y="2188744"/>
            <a:ext cx="1923627" cy="3413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Picture Placeholder 6"/>
          <p:cNvSpPr>
            <a:spLocks noGrp="1"/>
          </p:cNvSpPr>
          <p:nvPr>
            <p:ph type="pic" sz="quarter" idx="11"/>
          </p:nvPr>
        </p:nvSpPr>
        <p:spPr>
          <a:xfrm>
            <a:off x="5054600" y="2171700"/>
            <a:ext cx="1943100" cy="3416300"/>
          </a:xfrm>
          <a:prstGeom prst="rect">
            <a:avLst/>
          </a:prstGeom>
        </p:spPr>
        <p:txBody>
          <a:bodyPr/>
          <a:lstStyle/>
          <a:p>
            <a:endParaRPr lang="en-US"/>
          </a:p>
        </p:txBody>
      </p:sp>
    </p:spTree>
    <p:extLst>
      <p:ext uri="{BB962C8B-B14F-4D97-AF65-F5344CB8AC3E}">
        <p14:creationId xmlns:p14="http://schemas.microsoft.com/office/powerpoint/2010/main" val="3474136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B171A-EDEF-49D1-AA8E-E2000010AF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F7A502-15BD-4C2E-B116-62B59CFED0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5EB1BD-240B-45B1-8066-95E080C6BD77}"/>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5" name="Footer Placeholder 4">
            <a:extLst>
              <a:ext uri="{FF2B5EF4-FFF2-40B4-BE49-F238E27FC236}">
                <a16:creationId xmlns:a16="http://schemas.microsoft.com/office/drawing/2014/main" id="{36C5C6A7-44ED-4E88-82F1-B96458FF23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6690CA-D28C-45BE-8A45-FA110BC130BE}"/>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114492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7540-4718-4BE3-874F-31DCB84B9D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9FD124-C108-4773-947C-44B56DF32A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BAECA7-D457-4767-841E-0BDE4B1F57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56C1EB-97EB-4C8C-A5A6-B7A69104EDA9}"/>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6" name="Footer Placeholder 5">
            <a:extLst>
              <a:ext uri="{FF2B5EF4-FFF2-40B4-BE49-F238E27FC236}">
                <a16:creationId xmlns:a16="http://schemas.microsoft.com/office/drawing/2014/main" id="{0683A4DC-2880-4218-AE2E-8C8EDCCBD2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AEDCB0-9365-4984-B55F-B3DFC67B9823}"/>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113301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E46E5-2FDF-4363-AA88-67E3FA16430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48A0E4-259A-4679-B40A-7267495C2B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382B8B-92AC-4954-B1C7-5362DF0884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953E57C-3CC2-43E7-8299-18FF12B4E4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783498-8DF2-46D6-9D4F-CF90943008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2E04D7-A4FE-4FA4-AA9A-B0E0D2E4AA88}"/>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8" name="Footer Placeholder 7">
            <a:extLst>
              <a:ext uri="{FF2B5EF4-FFF2-40B4-BE49-F238E27FC236}">
                <a16:creationId xmlns:a16="http://schemas.microsoft.com/office/drawing/2014/main" id="{EF504851-F955-434E-8505-D91B5B6CDFA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B76C293-13C4-483A-B09F-6BEACAF383A6}"/>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213455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D222-A76D-44C9-9C14-B1D0252D4A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B95304-C4C7-40E9-9C48-91D73BBEED83}"/>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4" name="Footer Placeholder 3">
            <a:extLst>
              <a:ext uri="{FF2B5EF4-FFF2-40B4-BE49-F238E27FC236}">
                <a16:creationId xmlns:a16="http://schemas.microsoft.com/office/drawing/2014/main" id="{3CF9DAD9-B894-4D7B-B5F3-2487438FF16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0B5696-61A5-4EA1-9BF3-90C508FABA28}"/>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389147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FF0241-3A8C-492C-BCFC-AAB7D41A140A}"/>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3" name="Footer Placeholder 2">
            <a:extLst>
              <a:ext uri="{FF2B5EF4-FFF2-40B4-BE49-F238E27FC236}">
                <a16:creationId xmlns:a16="http://schemas.microsoft.com/office/drawing/2014/main" id="{0C228C92-3813-451E-8942-B3CE017EA3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F1EFA34-2AFC-4EA4-98CD-CC90611F1990}"/>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425551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EFE92-A46D-495C-81E5-21634E5584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E236C6-112E-454D-BBC7-0B5C0EF232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42BDFC-DE5C-4A80-A4EC-582927F688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1A100-0C94-4011-BE57-8EBF939A0399}"/>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6" name="Footer Placeholder 5">
            <a:extLst>
              <a:ext uri="{FF2B5EF4-FFF2-40B4-BE49-F238E27FC236}">
                <a16:creationId xmlns:a16="http://schemas.microsoft.com/office/drawing/2014/main" id="{E1178032-BDC3-406E-AC9A-965048F297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DCFB84-9DD9-4E72-9B29-49F2B550CE98}"/>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4170768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901A-8B3E-4FE3-99D6-D7EEB143C0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1EDC25-6A18-48D7-BA0B-504D9CA8F5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CEB8DC-F6A5-4D8B-AC90-FDBAF4F08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A3A91B-0E98-4ECE-86BC-1BBA2B903EA7}"/>
              </a:ext>
            </a:extLst>
          </p:cNvPr>
          <p:cNvSpPr>
            <a:spLocks noGrp="1"/>
          </p:cNvSpPr>
          <p:nvPr>
            <p:ph type="dt" sz="half" idx="10"/>
          </p:nvPr>
        </p:nvSpPr>
        <p:spPr/>
        <p:txBody>
          <a:bodyPr/>
          <a:lstStyle/>
          <a:p>
            <a:fld id="{325190A8-341C-4AEC-8685-9AB0C762E35D}" type="datetimeFigureOut">
              <a:rPr lang="en-GB" smtClean="0"/>
              <a:t>22/08/2022</a:t>
            </a:fld>
            <a:endParaRPr lang="en-GB"/>
          </a:p>
        </p:txBody>
      </p:sp>
      <p:sp>
        <p:nvSpPr>
          <p:cNvPr id="6" name="Footer Placeholder 5">
            <a:extLst>
              <a:ext uri="{FF2B5EF4-FFF2-40B4-BE49-F238E27FC236}">
                <a16:creationId xmlns:a16="http://schemas.microsoft.com/office/drawing/2014/main" id="{35547804-7038-4E73-985B-72A4553E70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0F618A-B225-4FB2-B922-719E3F580812}"/>
              </a:ext>
            </a:extLst>
          </p:cNvPr>
          <p:cNvSpPr>
            <a:spLocks noGrp="1"/>
          </p:cNvSpPr>
          <p:nvPr>
            <p:ph type="sldNum" sz="quarter" idx="12"/>
          </p:nvPr>
        </p:nvSpPr>
        <p:spPr/>
        <p:txBody>
          <a:bodyPr/>
          <a:lstStyle/>
          <a:p>
            <a:fld id="{39715032-879C-44B1-B406-9EE60DA231B3}" type="slidenum">
              <a:rPr lang="en-GB" smtClean="0"/>
              <a:t>‹#›</a:t>
            </a:fld>
            <a:endParaRPr lang="en-GB"/>
          </a:p>
        </p:txBody>
      </p:sp>
    </p:spTree>
    <p:extLst>
      <p:ext uri="{BB962C8B-B14F-4D97-AF65-F5344CB8AC3E}">
        <p14:creationId xmlns:p14="http://schemas.microsoft.com/office/powerpoint/2010/main" val="253067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69153-9738-4D96-B8C2-979D6C9A8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1C99E9-ABF4-4AD8-AC55-7A6FC1F7AC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B624FC-7790-4EC4-9F8D-85BC5BBA4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190A8-341C-4AEC-8685-9AB0C762E35D}" type="datetimeFigureOut">
              <a:rPr lang="en-GB" smtClean="0"/>
              <a:t>22/08/2022</a:t>
            </a:fld>
            <a:endParaRPr lang="en-GB"/>
          </a:p>
        </p:txBody>
      </p:sp>
      <p:sp>
        <p:nvSpPr>
          <p:cNvPr id="5" name="Footer Placeholder 4">
            <a:extLst>
              <a:ext uri="{FF2B5EF4-FFF2-40B4-BE49-F238E27FC236}">
                <a16:creationId xmlns:a16="http://schemas.microsoft.com/office/drawing/2014/main" id="{8BF0731A-5AF8-4529-979A-B6F48BBDF1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69CC841-1E2F-4A88-B784-518E510B76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15032-879C-44B1-B406-9EE60DA231B3}" type="slidenum">
              <a:rPr lang="en-GB" smtClean="0"/>
              <a:t>‹#›</a:t>
            </a:fld>
            <a:endParaRPr lang="en-GB"/>
          </a:p>
        </p:txBody>
      </p:sp>
    </p:spTree>
    <p:extLst>
      <p:ext uri="{BB962C8B-B14F-4D97-AF65-F5344CB8AC3E}">
        <p14:creationId xmlns:p14="http://schemas.microsoft.com/office/powerpoint/2010/main" val="3817629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2A33B-DAF9-45B6-8965-7FBFCB72D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4CC86F0-7624-4E91-8DAD-1B4D598C0A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0E493B-A366-4ECD-AE10-02F9BD828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3FB9A-A489-479D-80C0-EB40943BD233}" type="datetime1">
              <a:rPr lang="en-IN" smtClean="0"/>
              <a:t>22-08-2022</a:t>
            </a:fld>
            <a:endParaRPr lang="en-IN"/>
          </a:p>
        </p:txBody>
      </p:sp>
      <p:sp>
        <p:nvSpPr>
          <p:cNvPr id="5" name="Footer Placeholder 4">
            <a:extLst>
              <a:ext uri="{FF2B5EF4-FFF2-40B4-BE49-F238E27FC236}">
                <a16:creationId xmlns:a16="http://schemas.microsoft.com/office/drawing/2014/main" id="{C57FB1CE-5EA2-4B70-B198-2106D9997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F9D867C-05D9-4B77-9623-77E2D63BD8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F9D29-6967-4E6F-BFC2-899FAFAD5971}" type="slidenum">
              <a:rPr lang="en-IN" smtClean="0"/>
              <a:t>‹#›</a:t>
            </a:fld>
            <a:endParaRPr lang="en-IN"/>
          </a:p>
        </p:txBody>
      </p:sp>
    </p:spTree>
    <p:extLst>
      <p:ext uri="{BB962C8B-B14F-4D97-AF65-F5344CB8AC3E}">
        <p14:creationId xmlns:p14="http://schemas.microsoft.com/office/powerpoint/2010/main" val="42169674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sv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s>
</file>

<file path=ppt/slides/_rels/slide2.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svg"/><Relationship Id="rId7" Type="http://schemas.openxmlformats.org/officeDocument/2006/relationships/image" Target="../media/image32.svg"/><Relationship Id="rId2" Type="http://schemas.openxmlformats.org/officeDocument/2006/relationships/image" Target="../media/image27.png"/><Relationship Id="rId1" Type="http://schemas.openxmlformats.org/officeDocument/2006/relationships/slideLayout" Target="../slideLayouts/slideLayout12.xml"/><Relationship Id="rId6" Type="http://schemas.openxmlformats.org/officeDocument/2006/relationships/image" Target="../media/image31.png"/><Relationship Id="rId11" Type="http://schemas.openxmlformats.org/officeDocument/2006/relationships/image" Target="../media/image36.svg"/><Relationship Id="rId5" Type="http://schemas.openxmlformats.org/officeDocument/2006/relationships/image" Target="../media/image30.sv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svg"/></Relationships>
</file>

<file path=ppt/slides/_rels/slide3.xml.rels><?xml version="1.0" encoding="UTF-8" standalone="yes"?>
<Relationships xmlns="http://schemas.openxmlformats.org/package/2006/relationships"><Relationship Id="rId8" Type="http://schemas.openxmlformats.org/officeDocument/2006/relationships/hyperlink" Target="http://healthassuredeap.co.uk/" TargetMode="External"/><Relationship Id="rId13" Type="http://schemas.openxmlformats.org/officeDocument/2006/relationships/image" Target="../media/image41.png"/><Relationship Id="rId18" Type="http://schemas.openxmlformats.org/officeDocument/2006/relationships/image" Target="../media/image46.svg"/><Relationship Id="rId3" Type="http://schemas.openxmlformats.org/officeDocument/2006/relationships/hyperlink" Target="https://www.remploy.co.uk/about-us/current-programmes/access-work-mental-health-support-service?f24_pid=9b1ad44a-a6da-4762-97b7-4f435f6b19b5&amp;utm_campaign=Access%20to%20Work%20E-Shot%20(A)&amp;utm_source=force24&amp;utm_medium=email&amp;utm_content=textlink" TargetMode="External"/><Relationship Id="rId7" Type="http://schemas.openxmlformats.org/officeDocument/2006/relationships/hyperlink" Target="mailto:nhsei.MHFAS@nhs.net" TargetMode="External"/><Relationship Id="rId12" Type="http://schemas.openxmlformats.org/officeDocument/2006/relationships/image" Target="../media/image40.svg"/><Relationship Id="rId17" Type="http://schemas.openxmlformats.org/officeDocument/2006/relationships/image" Target="../media/image45.png"/><Relationship Id="rId2" Type="http://schemas.openxmlformats.org/officeDocument/2006/relationships/notesSlide" Target="../notesSlides/notesSlide1.xml"/><Relationship Id="rId16" Type="http://schemas.openxmlformats.org/officeDocument/2006/relationships/image" Target="../media/image44.svg"/><Relationship Id="rId1" Type="http://schemas.openxmlformats.org/officeDocument/2006/relationships/slideLayout" Target="../slideLayouts/slideLayout13.xml"/><Relationship Id="rId6" Type="http://schemas.openxmlformats.org/officeDocument/2006/relationships/hyperlink" Target="https://nhsengland.sharepoint.com/sites/thehub/SitePages/Active-care.aspx" TargetMode="External"/><Relationship Id="rId11" Type="http://schemas.openxmlformats.org/officeDocument/2006/relationships/image" Target="../media/image39.png"/><Relationship Id="rId5" Type="http://schemas.openxmlformats.org/officeDocument/2006/relationships/hyperlink" Target="https://hrandod.england.nhs.uk/equality-diversity-and-inclusion__trashed/15-1-your-health-wellbeing/" TargetMode="External"/><Relationship Id="rId15" Type="http://schemas.openxmlformats.org/officeDocument/2006/relationships/image" Target="../media/image43.png"/><Relationship Id="rId10" Type="http://schemas.openxmlformats.org/officeDocument/2006/relationships/image" Target="../media/image38.svg"/><Relationship Id="rId4" Type="http://schemas.openxmlformats.org/officeDocument/2006/relationships/hyperlink" Target="https://people.nhs.uk/" TargetMode="External"/><Relationship Id="rId9" Type="http://schemas.openxmlformats.org/officeDocument/2006/relationships/image" Target="../media/image37.png"/><Relationship Id="rId14" Type="http://schemas.openxmlformats.org/officeDocument/2006/relationships/image" Target="../media/image42.svg"/></Relationships>
</file>

<file path=ppt/slides/_rels/slide4.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52.svg"/><Relationship Id="rId3" Type="http://schemas.openxmlformats.org/officeDocument/2006/relationships/hyperlink" Target="https://www.nhs.uk/live-well/exercise/" TargetMode="External"/><Relationship Id="rId7" Type="http://schemas.openxmlformats.org/officeDocument/2006/relationships/hyperlink" Target="https://www.cyclesolutions.info/nhs-tda" TargetMode="External"/><Relationship Id="rId12" Type="http://schemas.openxmlformats.org/officeDocument/2006/relationships/image" Target="../media/image51.png"/><Relationship Id="rId2" Type="http://schemas.openxmlformats.org/officeDocument/2006/relationships/hyperlink" Target="http://www.whelthy.com/" TargetMode="External"/><Relationship Id="rId1" Type="http://schemas.openxmlformats.org/officeDocument/2006/relationships/slideLayout" Target="../slideLayouts/slideLayout14.xml"/><Relationship Id="rId6" Type="http://schemas.openxmlformats.org/officeDocument/2006/relationships/hyperlink" Target="http://www.cyclesolutions.info/monitor" TargetMode="External"/><Relationship Id="rId11" Type="http://schemas.openxmlformats.org/officeDocument/2006/relationships/image" Target="../media/image50.svg"/><Relationship Id="rId5" Type="http://schemas.openxmlformats.org/officeDocument/2006/relationships/hyperlink" Target="http://www.cyclesolutions.info/nhsengland" TargetMode="External"/><Relationship Id="rId15" Type="http://schemas.openxmlformats.org/officeDocument/2006/relationships/image" Target="../media/image54.svg"/><Relationship Id="rId10" Type="http://schemas.openxmlformats.org/officeDocument/2006/relationships/image" Target="../media/image49.png"/><Relationship Id="rId4" Type="http://schemas.openxmlformats.org/officeDocument/2006/relationships/hyperlink" Target="https://www.gymflex.co.uk/CoronaVirus.php" TargetMode="External"/><Relationship Id="rId9" Type="http://schemas.openxmlformats.org/officeDocument/2006/relationships/image" Target="../media/image48.svg"/><Relationship Id="rId14" Type="http://schemas.openxmlformats.org/officeDocument/2006/relationships/image" Target="../media/image53.png"/></Relationships>
</file>

<file path=ppt/slides/_rels/slide5.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svg"/><Relationship Id="rId18" Type="http://schemas.openxmlformats.org/officeDocument/2006/relationships/image" Target="../media/image66.png"/><Relationship Id="rId3" Type="http://schemas.openxmlformats.org/officeDocument/2006/relationships/hyperlink" Target="https://people.nhs.uk/help/support-apps/stayalive/" TargetMode="External"/><Relationship Id="rId21" Type="http://schemas.openxmlformats.org/officeDocument/2006/relationships/image" Target="../media/image69.svg"/><Relationship Id="rId7" Type="http://schemas.openxmlformats.org/officeDocument/2006/relationships/image" Target="../media/image55.png"/><Relationship Id="rId12" Type="http://schemas.openxmlformats.org/officeDocument/2006/relationships/image" Target="../media/image60.png"/><Relationship Id="rId17" Type="http://schemas.openxmlformats.org/officeDocument/2006/relationships/image" Target="../media/image65.svg"/><Relationship Id="rId2" Type="http://schemas.openxmlformats.org/officeDocument/2006/relationships/hyperlink" Target="https://people.nhs.uk/help/support-apps/unmind/" TargetMode="External"/><Relationship Id="rId16" Type="http://schemas.openxmlformats.org/officeDocument/2006/relationships/image" Target="../media/image64.png"/><Relationship Id="rId20" Type="http://schemas.openxmlformats.org/officeDocument/2006/relationships/image" Target="../media/image68.png"/><Relationship Id="rId1" Type="http://schemas.openxmlformats.org/officeDocument/2006/relationships/slideLayout" Target="../slideLayouts/slideLayout25.xml"/><Relationship Id="rId6" Type="http://schemas.openxmlformats.org/officeDocument/2006/relationships/hyperlink" Target="https://people.nhs.uk/help/support-apps/headspace/" TargetMode="External"/><Relationship Id="rId11" Type="http://schemas.openxmlformats.org/officeDocument/2006/relationships/image" Target="../media/image59.svg"/><Relationship Id="rId5" Type="http://schemas.openxmlformats.org/officeDocument/2006/relationships/hyperlink" Target="https://people.nhs.uk/help/support-apps/cityparents/" TargetMode="External"/><Relationship Id="rId15" Type="http://schemas.openxmlformats.org/officeDocument/2006/relationships/image" Target="../media/image63.svg"/><Relationship Id="rId10" Type="http://schemas.openxmlformats.org/officeDocument/2006/relationships/image" Target="../media/image58.png"/><Relationship Id="rId19" Type="http://schemas.openxmlformats.org/officeDocument/2006/relationships/image" Target="../media/image67.svg"/><Relationship Id="rId4" Type="http://schemas.openxmlformats.org/officeDocument/2006/relationships/hyperlink" Target="https://people.nhs.uk/help/support-apps/bright-sky/" TargetMode="External"/><Relationship Id="rId9" Type="http://schemas.openxmlformats.org/officeDocument/2006/relationships/image" Target="../media/image57.svg"/><Relationship Id="rId14" Type="http://schemas.openxmlformats.org/officeDocument/2006/relationships/image" Target="../media/image62.png"/></Relationships>
</file>

<file path=ppt/slides/_rels/slide6.xml.rels><?xml version="1.0" encoding="UTF-8" standalone="yes"?>
<Relationships xmlns="http://schemas.openxmlformats.org/package/2006/relationships"><Relationship Id="rId8" Type="http://schemas.openxmlformats.org/officeDocument/2006/relationships/image" Target="../media/image72.png"/><Relationship Id="rId13" Type="http://schemas.openxmlformats.org/officeDocument/2006/relationships/image" Target="../media/image77.svg"/><Relationship Id="rId3" Type="http://schemas.openxmlformats.org/officeDocument/2006/relationships/hyperlink" Target="https://people.nhs.uk/guides/financial-wellbeing/steps/financial-wellbeing-resources/" TargetMode="External"/><Relationship Id="rId7" Type="http://schemas.openxmlformats.org/officeDocument/2006/relationships/image" Target="../media/image71.svg"/><Relationship Id="rId12" Type="http://schemas.openxmlformats.org/officeDocument/2006/relationships/image" Target="../media/image76.png"/><Relationship Id="rId2" Type="http://schemas.openxmlformats.org/officeDocument/2006/relationships/hyperlink" Target="https://www.stepchange.org/?channel=ppc&amp;gclid=d82597a6e571134b5ac1c8142b1f40bf&amp;gclsrc=3p.ds&amp;msclkid=d82597a6e571134b5ac1c8142b1f40bf&amp;utm_source=bing&amp;utm_medium=cpc&amp;utm_campaign=Brand%20-%20StepChange%20-%20Core%20Terms%20(Desktop)&amp;utm_term=step%20change&amp;utm_content=Step%20Change%20%7C%20Exact" TargetMode="External"/><Relationship Id="rId1" Type="http://schemas.openxmlformats.org/officeDocument/2006/relationships/slideLayout" Target="../slideLayouts/slideLayout25.xml"/><Relationship Id="rId6" Type="http://schemas.openxmlformats.org/officeDocument/2006/relationships/image" Target="../media/image70.png"/><Relationship Id="rId11" Type="http://schemas.openxmlformats.org/officeDocument/2006/relationships/image" Target="../media/image75.svg"/><Relationship Id="rId5" Type="http://schemas.openxmlformats.org/officeDocument/2006/relationships/hyperlink" Target="https://www.gamcare.org.uk/?cn-reloaded=1" TargetMode="External"/><Relationship Id="rId10" Type="http://schemas.openxmlformats.org/officeDocument/2006/relationships/image" Target="../media/image74.png"/><Relationship Id="rId4" Type="http://schemas.openxmlformats.org/officeDocument/2006/relationships/hyperlink" Target="https://webchat.moneyadviceservice.org.uk/newchat/chat.aspx?domain=people.nhs.uk" TargetMode="External"/><Relationship Id="rId9" Type="http://schemas.openxmlformats.org/officeDocument/2006/relationships/image" Target="../media/image7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43">
            <a:extLst>
              <a:ext uri="{FF2B5EF4-FFF2-40B4-BE49-F238E27FC236}">
                <a16:creationId xmlns:a16="http://schemas.microsoft.com/office/drawing/2014/main" id="{9FF7FCB3-BDC8-467C-A3F0-11F72C620DE0}"/>
              </a:ext>
            </a:extLst>
          </p:cNvPr>
          <p:cNvSpPr/>
          <p:nvPr/>
        </p:nvSpPr>
        <p:spPr>
          <a:xfrm rot="16200000">
            <a:off x="5169728" y="-36292"/>
            <a:ext cx="1830284" cy="12192003"/>
          </a:xfrm>
          <a:custGeom>
            <a:avLst/>
            <a:gdLst>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4411" h="6858000">
                <a:moveTo>
                  <a:pt x="0" y="0"/>
                </a:moveTo>
                <a:lnTo>
                  <a:pt x="3364411" y="0"/>
                </a:lnTo>
                <a:cubicBezTo>
                  <a:pt x="1916611" y="1447800"/>
                  <a:pt x="4216058" y="5398247"/>
                  <a:pt x="2907211" y="6858000"/>
                </a:cubicBezTo>
                <a:lnTo>
                  <a:pt x="0" y="6858000"/>
                </a:lnTo>
                <a:lnTo>
                  <a:pt x="0" y="0"/>
                </a:lnTo>
                <a:close/>
              </a:path>
            </a:pathLst>
          </a:custGeom>
          <a:solidFill>
            <a:srgbClr val="EEF6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Open Sans"/>
              <a:ea typeface="+mn-ea"/>
              <a:cs typeface="+mn-cs"/>
            </a:endParaRPr>
          </a:p>
        </p:txBody>
      </p:sp>
      <p:sp>
        <p:nvSpPr>
          <p:cNvPr id="61" name="TextBox 60">
            <a:extLst>
              <a:ext uri="{FF2B5EF4-FFF2-40B4-BE49-F238E27FC236}">
                <a16:creationId xmlns:a16="http://schemas.microsoft.com/office/drawing/2014/main" id="{B43DD904-EF5C-411E-8186-EA2C31865776}"/>
              </a:ext>
            </a:extLst>
          </p:cNvPr>
          <p:cNvSpPr txBox="1"/>
          <p:nvPr/>
        </p:nvSpPr>
        <p:spPr>
          <a:xfrm>
            <a:off x="-634188" y="2045132"/>
            <a:ext cx="6739715" cy="1697068"/>
          </a:xfrm>
          <a:prstGeom prst="rect">
            <a:avLst/>
          </a:prstGeom>
          <a:noFill/>
        </p:spPr>
        <p:txBody>
          <a:bodyPr wrap="square" rtlCol="0">
            <a:spAutoFit/>
          </a:bodyPr>
          <a:lstStyle/>
          <a:p>
            <a:pPr algn="ctr">
              <a:lnSpc>
                <a:spcPct val="150000"/>
              </a:lnSpc>
            </a:pPr>
            <a:r>
              <a:rPr lang="en-US" sz="2400" b="1" dirty="0"/>
              <a:t>Internal NHS England</a:t>
            </a:r>
          </a:p>
          <a:p>
            <a:pPr algn="ctr">
              <a:lnSpc>
                <a:spcPct val="150000"/>
              </a:lnSpc>
            </a:pPr>
            <a:r>
              <a:rPr lang="en-US" sz="2400" b="1" dirty="0"/>
              <a:t>Health and Wellbeing offer</a:t>
            </a:r>
          </a:p>
          <a:p>
            <a:pPr algn="ctr">
              <a:lnSpc>
                <a:spcPct val="150000"/>
              </a:lnSpc>
            </a:pPr>
            <a:r>
              <a:rPr lang="en-US" sz="2400" b="1" dirty="0"/>
              <a:t>2022/23</a:t>
            </a:r>
          </a:p>
        </p:txBody>
      </p:sp>
      <p:grpSp>
        <p:nvGrpSpPr>
          <p:cNvPr id="62" name="Group 1">
            <a:extLst>
              <a:ext uri="{FF2B5EF4-FFF2-40B4-BE49-F238E27FC236}">
                <a16:creationId xmlns:a16="http://schemas.microsoft.com/office/drawing/2014/main" id="{1BD0A79A-5753-462B-9261-0074F23EDCA9}"/>
              </a:ext>
            </a:extLst>
          </p:cNvPr>
          <p:cNvGrpSpPr/>
          <p:nvPr/>
        </p:nvGrpSpPr>
        <p:grpSpPr>
          <a:xfrm flipH="1">
            <a:off x="-3045221" y="4342699"/>
            <a:ext cx="12192001" cy="2533689"/>
            <a:chOff x="522511" y="4434938"/>
            <a:chExt cx="11669489" cy="2443329"/>
          </a:xfrm>
          <a:solidFill>
            <a:schemeClr val="accent6">
              <a:lumMod val="20000"/>
              <a:lumOff val="80000"/>
              <a:alpha val="10000"/>
            </a:schemeClr>
          </a:solidFill>
        </p:grpSpPr>
        <p:sp>
          <p:nvSpPr>
            <p:cNvPr id="63" name="Freeform: Shape 62">
              <a:extLst>
                <a:ext uri="{FF2B5EF4-FFF2-40B4-BE49-F238E27FC236}">
                  <a16:creationId xmlns:a16="http://schemas.microsoft.com/office/drawing/2014/main" id="{AFD89C59-8137-46D2-8356-EC92AA8A79F4}"/>
                </a:ext>
              </a:extLst>
            </p:cNvPr>
            <p:cNvSpPr/>
            <p:nvPr userDrawn="1"/>
          </p:nvSpPr>
          <p:spPr>
            <a:xfrm flipH="1">
              <a:off x="522511" y="4744760"/>
              <a:ext cx="11669487" cy="2133507"/>
            </a:xfrm>
            <a:custGeom>
              <a:avLst/>
              <a:gdLst>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76554"/>
                <a:gd name="connsiteY0" fmla="*/ 0 h 3981450"/>
                <a:gd name="connsiteX1" fmla="*/ 3409950 w 3876554"/>
                <a:gd name="connsiteY1" fmla="*/ 2076450 h 3981450"/>
                <a:gd name="connsiteX2" fmla="*/ 3657600 w 3876554"/>
                <a:gd name="connsiteY2" fmla="*/ 3981450 h 3981450"/>
                <a:gd name="connsiteX3" fmla="*/ 38100 w 3876554"/>
                <a:gd name="connsiteY3" fmla="*/ 3962400 h 3981450"/>
                <a:gd name="connsiteX4" fmla="*/ 0 w 3876554"/>
                <a:gd name="connsiteY4" fmla="*/ 0 h 3981450"/>
                <a:gd name="connsiteX0" fmla="*/ 0 w 3916378"/>
                <a:gd name="connsiteY0" fmla="*/ 0 h 3981450"/>
                <a:gd name="connsiteX1" fmla="*/ 3409950 w 3916378"/>
                <a:gd name="connsiteY1" fmla="*/ 2076450 h 3981450"/>
                <a:gd name="connsiteX2" fmla="*/ 3657600 w 3916378"/>
                <a:gd name="connsiteY2" fmla="*/ 3981450 h 3981450"/>
                <a:gd name="connsiteX3" fmla="*/ 38100 w 3916378"/>
                <a:gd name="connsiteY3" fmla="*/ 3962400 h 3981450"/>
                <a:gd name="connsiteX4" fmla="*/ 0 w 3916378"/>
                <a:gd name="connsiteY4" fmla="*/ 0 h 3981450"/>
                <a:gd name="connsiteX0" fmla="*/ 0 w 3873335"/>
                <a:gd name="connsiteY0" fmla="*/ 0 h 3981450"/>
                <a:gd name="connsiteX1" fmla="*/ 3409950 w 3873335"/>
                <a:gd name="connsiteY1" fmla="*/ 2076450 h 3981450"/>
                <a:gd name="connsiteX2" fmla="*/ 3657600 w 3873335"/>
                <a:gd name="connsiteY2" fmla="*/ 3981450 h 3981450"/>
                <a:gd name="connsiteX3" fmla="*/ 38100 w 3873335"/>
                <a:gd name="connsiteY3" fmla="*/ 3962400 h 3981450"/>
                <a:gd name="connsiteX4" fmla="*/ 0 w 3873335"/>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38100 w 3786126"/>
                <a:gd name="connsiteY3" fmla="*/ 396240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4032226"/>
                <a:gd name="connsiteY0" fmla="*/ 0 h 4003693"/>
                <a:gd name="connsiteX1" fmla="*/ 3409950 w 4032226"/>
                <a:gd name="connsiteY1" fmla="*/ 2076450 h 4003693"/>
                <a:gd name="connsiteX2" fmla="*/ 3943350 w 4032226"/>
                <a:gd name="connsiteY2" fmla="*/ 4003693 h 4003693"/>
                <a:gd name="connsiteX3" fmla="*/ 0 w 4032226"/>
                <a:gd name="connsiteY3" fmla="*/ 3981450 h 4003693"/>
                <a:gd name="connsiteX4" fmla="*/ 0 w 4032226"/>
                <a:gd name="connsiteY4" fmla="*/ 0 h 4003693"/>
                <a:gd name="connsiteX0" fmla="*/ 0 w 3948509"/>
                <a:gd name="connsiteY0" fmla="*/ 0 h 4003693"/>
                <a:gd name="connsiteX1" fmla="*/ 3409950 w 3948509"/>
                <a:gd name="connsiteY1" fmla="*/ 2076450 h 4003693"/>
                <a:gd name="connsiteX2" fmla="*/ 3943350 w 3948509"/>
                <a:gd name="connsiteY2" fmla="*/ 4003693 h 4003693"/>
                <a:gd name="connsiteX3" fmla="*/ 0 w 3948509"/>
                <a:gd name="connsiteY3" fmla="*/ 3981450 h 4003693"/>
                <a:gd name="connsiteX4" fmla="*/ 0 w 3948509"/>
                <a:gd name="connsiteY4" fmla="*/ 0 h 4003693"/>
                <a:gd name="connsiteX0" fmla="*/ 0 w 3943350"/>
                <a:gd name="connsiteY0" fmla="*/ 0 h 4003693"/>
                <a:gd name="connsiteX1" fmla="*/ 3333750 w 3943350"/>
                <a:gd name="connsiteY1" fmla="*/ 1942994 h 4003693"/>
                <a:gd name="connsiteX2" fmla="*/ 3943350 w 3943350"/>
                <a:gd name="connsiteY2" fmla="*/ 4003693 h 4003693"/>
                <a:gd name="connsiteX3" fmla="*/ 0 w 3943350"/>
                <a:gd name="connsiteY3" fmla="*/ 3981450 h 4003693"/>
                <a:gd name="connsiteX4" fmla="*/ 0 w 3943350"/>
                <a:gd name="connsiteY4" fmla="*/ 0 h 4003693"/>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748706 w 5420344"/>
                <a:gd name="connsiteY1" fmla="*/ 1270671 h 3981450"/>
                <a:gd name="connsiteX2" fmla="*/ 5420344 w 5420344"/>
                <a:gd name="connsiteY2" fmla="*/ 3957770 h 3981450"/>
                <a:gd name="connsiteX3" fmla="*/ 0 w 5420344"/>
                <a:gd name="connsiteY3" fmla="*/ 3981450 h 3981450"/>
                <a:gd name="connsiteX4" fmla="*/ 0 w 5420344"/>
                <a:gd name="connsiteY4" fmla="*/ 0 h 398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20344" h="3981450">
                  <a:moveTo>
                    <a:pt x="0" y="0"/>
                  </a:moveTo>
                  <a:cubicBezTo>
                    <a:pt x="1112570" y="2254609"/>
                    <a:pt x="1845315" y="611043"/>
                    <a:pt x="2748706" y="1270671"/>
                  </a:cubicBezTo>
                  <a:cubicBezTo>
                    <a:pt x="3652097" y="1930299"/>
                    <a:pt x="3769674" y="3398891"/>
                    <a:pt x="5420344" y="3957770"/>
                  </a:cubicBezTo>
                  <a:lnTo>
                    <a:pt x="0" y="3981450"/>
                  </a:lnTo>
                  <a:lnTo>
                    <a:pt x="0" y="0"/>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srgbClr val="FFFFFF"/>
                </a:solidFill>
                <a:effectLst/>
                <a:uLnTx/>
                <a:uFillTx/>
                <a:ea typeface="+mn-ea"/>
                <a:cs typeface="+mn-cs"/>
              </a:endParaRPr>
            </a:p>
          </p:txBody>
        </p:sp>
        <p:sp>
          <p:nvSpPr>
            <p:cNvPr id="64" name="Freeform: Shape 63">
              <a:extLst>
                <a:ext uri="{FF2B5EF4-FFF2-40B4-BE49-F238E27FC236}">
                  <a16:creationId xmlns:a16="http://schemas.microsoft.com/office/drawing/2014/main" id="{9F192F31-B092-4DED-A89D-E0488773A113}"/>
                </a:ext>
              </a:extLst>
            </p:cNvPr>
            <p:cNvSpPr/>
            <p:nvPr/>
          </p:nvSpPr>
          <p:spPr>
            <a:xfrm flipH="1">
              <a:off x="522512" y="4434938"/>
              <a:ext cx="11669488" cy="2440508"/>
            </a:xfrm>
            <a:custGeom>
              <a:avLst/>
              <a:gdLst>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76554"/>
                <a:gd name="connsiteY0" fmla="*/ 0 h 3981450"/>
                <a:gd name="connsiteX1" fmla="*/ 3409950 w 3876554"/>
                <a:gd name="connsiteY1" fmla="*/ 2076450 h 3981450"/>
                <a:gd name="connsiteX2" fmla="*/ 3657600 w 3876554"/>
                <a:gd name="connsiteY2" fmla="*/ 3981450 h 3981450"/>
                <a:gd name="connsiteX3" fmla="*/ 38100 w 3876554"/>
                <a:gd name="connsiteY3" fmla="*/ 3962400 h 3981450"/>
                <a:gd name="connsiteX4" fmla="*/ 0 w 3876554"/>
                <a:gd name="connsiteY4" fmla="*/ 0 h 3981450"/>
                <a:gd name="connsiteX0" fmla="*/ 0 w 3916378"/>
                <a:gd name="connsiteY0" fmla="*/ 0 h 3981450"/>
                <a:gd name="connsiteX1" fmla="*/ 3409950 w 3916378"/>
                <a:gd name="connsiteY1" fmla="*/ 2076450 h 3981450"/>
                <a:gd name="connsiteX2" fmla="*/ 3657600 w 3916378"/>
                <a:gd name="connsiteY2" fmla="*/ 3981450 h 3981450"/>
                <a:gd name="connsiteX3" fmla="*/ 38100 w 3916378"/>
                <a:gd name="connsiteY3" fmla="*/ 3962400 h 3981450"/>
                <a:gd name="connsiteX4" fmla="*/ 0 w 3916378"/>
                <a:gd name="connsiteY4" fmla="*/ 0 h 3981450"/>
                <a:gd name="connsiteX0" fmla="*/ 0 w 3873335"/>
                <a:gd name="connsiteY0" fmla="*/ 0 h 3981450"/>
                <a:gd name="connsiteX1" fmla="*/ 3409950 w 3873335"/>
                <a:gd name="connsiteY1" fmla="*/ 2076450 h 3981450"/>
                <a:gd name="connsiteX2" fmla="*/ 3657600 w 3873335"/>
                <a:gd name="connsiteY2" fmla="*/ 3981450 h 3981450"/>
                <a:gd name="connsiteX3" fmla="*/ 38100 w 3873335"/>
                <a:gd name="connsiteY3" fmla="*/ 3962400 h 3981450"/>
                <a:gd name="connsiteX4" fmla="*/ 0 w 3873335"/>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38100 w 3786126"/>
                <a:gd name="connsiteY3" fmla="*/ 396240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4032226"/>
                <a:gd name="connsiteY0" fmla="*/ 0 h 4003693"/>
                <a:gd name="connsiteX1" fmla="*/ 3409950 w 4032226"/>
                <a:gd name="connsiteY1" fmla="*/ 2076450 h 4003693"/>
                <a:gd name="connsiteX2" fmla="*/ 3943350 w 4032226"/>
                <a:gd name="connsiteY2" fmla="*/ 4003693 h 4003693"/>
                <a:gd name="connsiteX3" fmla="*/ 0 w 4032226"/>
                <a:gd name="connsiteY3" fmla="*/ 3981450 h 4003693"/>
                <a:gd name="connsiteX4" fmla="*/ 0 w 4032226"/>
                <a:gd name="connsiteY4" fmla="*/ 0 h 4003693"/>
                <a:gd name="connsiteX0" fmla="*/ 0 w 3948509"/>
                <a:gd name="connsiteY0" fmla="*/ 0 h 4003693"/>
                <a:gd name="connsiteX1" fmla="*/ 3409950 w 3948509"/>
                <a:gd name="connsiteY1" fmla="*/ 2076450 h 4003693"/>
                <a:gd name="connsiteX2" fmla="*/ 3943350 w 3948509"/>
                <a:gd name="connsiteY2" fmla="*/ 4003693 h 4003693"/>
                <a:gd name="connsiteX3" fmla="*/ 0 w 3948509"/>
                <a:gd name="connsiteY3" fmla="*/ 3981450 h 4003693"/>
                <a:gd name="connsiteX4" fmla="*/ 0 w 3948509"/>
                <a:gd name="connsiteY4" fmla="*/ 0 h 4003693"/>
                <a:gd name="connsiteX0" fmla="*/ 0 w 3943350"/>
                <a:gd name="connsiteY0" fmla="*/ 0 h 4003693"/>
                <a:gd name="connsiteX1" fmla="*/ 3333750 w 3943350"/>
                <a:gd name="connsiteY1" fmla="*/ 1942994 h 4003693"/>
                <a:gd name="connsiteX2" fmla="*/ 3943350 w 3943350"/>
                <a:gd name="connsiteY2" fmla="*/ 4003693 h 4003693"/>
                <a:gd name="connsiteX3" fmla="*/ 0 w 3943350"/>
                <a:gd name="connsiteY3" fmla="*/ 3981450 h 4003693"/>
                <a:gd name="connsiteX4" fmla="*/ 0 w 3943350"/>
                <a:gd name="connsiteY4" fmla="*/ 0 h 4003693"/>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748706 w 5420344"/>
                <a:gd name="connsiteY1" fmla="*/ 1270671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173744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504564"/>
                <a:gd name="connsiteY0" fmla="*/ 0 h 3981450"/>
                <a:gd name="connsiteX1" fmla="*/ 1737448 w 5504564"/>
                <a:gd name="connsiteY1" fmla="*/ 773420 h 3981450"/>
                <a:gd name="connsiteX2" fmla="*/ 3195575 w 5504564"/>
                <a:gd name="connsiteY2" fmla="*/ 2335785 h 3981450"/>
                <a:gd name="connsiteX3" fmla="*/ 5420344 w 5504564"/>
                <a:gd name="connsiteY3" fmla="*/ 3957770 h 3981450"/>
                <a:gd name="connsiteX4" fmla="*/ 0 w 5504564"/>
                <a:gd name="connsiteY4" fmla="*/ 3981450 h 3981450"/>
                <a:gd name="connsiteX5" fmla="*/ 0 w 5504564"/>
                <a:gd name="connsiteY5" fmla="*/ 0 h 3981450"/>
                <a:gd name="connsiteX0" fmla="*/ 0 w 5518813"/>
                <a:gd name="connsiteY0" fmla="*/ 0 h 3981450"/>
                <a:gd name="connsiteX1" fmla="*/ 1737448 w 5518813"/>
                <a:gd name="connsiteY1" fmla="*/ 773420 h 3981450"/>
                <a:gd name="connsiteX2" fmla="*/ 3566370 w 5518813"/>
                <a:gd name="connsiteY2" fmla="*/ 3306607 h 3981450"/>
                <a:gd name="connsiteX3" fmla="*/ 5420344 w 5518813"/>
                <a:gd name="connsiteY3" fmla="*/ 3957770 h 3981450"/>
                <a:gd name="connsiteX4" fmla="*/ 0 w 5518813"/>
                <a:gd name="connsiteY4" fmla="*/ 3981450 h 3981450"/>
                <a:gd name="connsiteX5" fmla="*/ 0 w 5518813"/>
                <a:gd name="connsiteY5" fmla="*/ 0 h 3981450"/>
                <a:gd name="connsiteX0" fmla="*/ 0 w 5420344"/>
                <a:gd name="connsiteY0" fmla="*/ 0 h 3981450"/>
                <a:gd name="connsiteX1" fmla="*/ 1737448 w 5420344"/>
                <a:gd name="connsiteY1" fmla="*/ 773420 h 3981450"/>
                <a:gd name="connsiteX2" fmla="*/ 3566370 w 5420344"/>
                <a:gd name="connsiteY2" fmla="*/ 3306607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737448 w 5420344"/>
                <a:gd name="connsiteY1" fmla="*/ 773420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737448 w 5420344"/>
                <a:gd name="connsiteY1" fmla="*/ 773420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810448 w 5420344"/>
                <a:gd name="connsiteY1" fmla="*/ 307247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810448 w 5420344"/>
                <a:gd name="connsiteY1" fmla="*/ 307247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20344" h="3981450">
                  <a:moveTo>
                    <a:pt x="0" y="0"/>
                  </a:moveTo>
                  <a:cubicBezTo>
                    <a:pt x="1112570" y="2254609"/>
                    <a:pt x="1074477" y="-282701"/>
                    <a:pt x="1810448" y="307247"/>
                  </a:cubicBezTo>
                  <a:cubicBezTo>
                    <a:pt x="2546419" y="897195"/>
                    <a:pt x="2647281" y="2589413"/>
                    <a:pt x="3261097" y="3120138"/>
                  </a:cubicBezTo>
                  <a:cubicBezTo>
                    <a:pt x="3874913" y="3650863"/>
                    <a:pt x="3955389" y="2261667"/>
                    <a:pt x="5420344" y="3957770"/>
                  </a:cubicBezTo>
                  <a:lnTo>
                    <a:pt x="0" y="3981450"/>
                  </a:lnTo>
                  <a:lnTo>
                    <a:pt x="0" y="0"/>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srgbClr val="FFFFFF"/>
                </a:solidFill>
                <a:effectLst/>
                <a:uLnTx/>
                <a:uFillTx/>
                <a:ea typeface="+mn-ea"/>
                <a:cs typeface="+mn-cs"/>
              </a:endParaRPr>
            </a:p>
          </p:txBody>
        </p:sp>
      </p:grpSp>
      <p:grpSp>
        <p:nvGrpSpPr>
          <p:cNvPr id="65" name="Group 127">
            <a:extLst>
              <a:ext uri="{FF2B5EF4-FFF2-40B4-BE49-F238E27FC236}">
                <a16:creationId xmlns:a16="http://schemas.microsoft.com/office/drawing/2014/main" id="{6668F0DC-6F89-4541-9A4A-0F8F9F005416}"/>
              </a:ext>
            </a:extLst>
          </p:cNvPr>
          <p:cNvGrpSpPr/>
          <p:nvPr/>
        </p:nvGrpSpPr>
        <p:grpSpPr>
          <a:xfrm rot="21426203">
            <a:off x="8013889" y="156878"/>
            <a:ext cx="3394793" cy="3046756"/>
            <a:chOff x="6779219" y="1837291"/>
            <a:chExt cx="3394793" cy="3046756"/>
          </a:xfrm>
        </p:grpSpPr>
        <p:sp>
          <p:nvSpPr>
            <p:cNvPr id="66" name="Freeform: Shape 12">
              <a:extLst>
                <a:ext uri="{FF2B5EF4-FFF2-40B4-BE49-F238E27FC236}">
                  <a16:creationId xmlns:a16="http://schemas.microsoft.com/office/drawing/2014/main" id="{206472DE-8A7D-43F5-8673-4F1D43438330}"/>
                </a:ext>
              </a:extLst>
            </p:cNvPr>
            <p:cNvSpPr/>
            <p:nvPr/>
          </p:nvSpPr>
          <p:spPr>
            <a:xfrm rot="900000" flipH="1">
              <a:off x="7409492" y="1837291"/>
              <a:ext cx="2764520" cy="1474283"/>
            </a:xfrm>
            <a:custGeom>
              <a:avLst/>
              <a:gdLst>
                <a:gd name="connsiteX0" fmla="*/ 454847 w 2764520"/>
                <a:gd name="connsiteY0" fmla="*/ 458474 h 1474283"/>
                <a:gd name="connsiteX1" fmla="*/ 450333 w 2764520"/>
                <a:gd name="connsiteY1" fmla="*/ 463470 h 1474283"/>
                <a:gd name="connsiteX2" fmla="*/ 347392 w 2764520"/>
                <a:gd name="connsiteY2" fmla="*/ 577373 h 1474283"/>
                <a:gd name="connsiteX3" fmla="*/ 9918 w 2764520"/>
                <a:gd name="connsiteY3" fmla="*/ 1359799 h 1474283"/>
                <a:gd name="connsiteX4" fmla="*/ 0 w 2764520"/>
                <a:gd name="connsiteY4" fmla="*/ 1474283 h 1474283"/>
                <a:gd name="connsiteX5" fmla="*/ 715352 w 2764520"/>
                <a:gd name="connsiteY5" fmla="*/ 1474283 h 1474283"/>
                <a:gd name="connsiteX6" fmla="*/ 716214 w 2764520"/>
                <a:gd name="connsiteY6" fmla="*/ 1453639 h 1474283"/>
                <a:gd name="connsiteX7" fmla="*/ 900161 w 2764520"/>
                <a:gd name="connsiteY7" fmla="*/ 1027166 h 1474283"/>
                <a:gd name="connsiteX8" fmla="*/ 954218 w 2764520"/>
                <a:gd name="connsiteY8" fmla="*/ 967353 h 1474283"/>
                <a:gd name="connsiteX9" fmla="*/ 958731 w 2764520"/>
                <a:gd name="connsiteY9" fmla="*/ 962359 h 1474283"/>
                <a:gd name="connsiteX10" fmla="*/ 1958359 w 2764520"/>
                <a:gd name="connsiteY10" fmla="*/ 50544 h 1474283"/>
                <a:gd name="connsiteX11" fmla="*/ 454846 w 2764520"/>
                <a:gd name="connsiteY11" fmla="*/ 458472 h 1474283"/>
                <a:gd name="connsiteX12" fmla="*/ 958731 w 2764520"/>
                <a:gd name="connsiteY12" fmla="*/ 962357 h 1474283"/>
                <a:gd name="connsiteX13" fmla="*/ 2166152 w 2764520"/>
                <a:gd name="connsiteY13" fmla="*/ 962357 h 1474283"/>
                <a:gd name="connsiteX14" fmla="*/ 2171229 w 2764520"/>
                <a:gd name="connsiteY14" fmla="*/ 957280 h 1474283"/>
                <a:gd name="connsiteX15" fmla="*/ 2187950 w 2764520"/>
                <a:gd name="connsiteY15" fmla="*/ 972393 h 1474283"/>
                <a:gd name="connsiteX16" fmla="*/ 2660991 w 2764520"/>
                <a:gd name="connsiteY16" fmla="*/ 948129 h 1474283"/>
                <a:gd name="connsiteX17" fmla="*/ 2660991 w 2764520"/>
                <a:gd name="connsiteY17" fmla="*/ 448243 h 1474283"/>
                <a:gd name="connsiteX18" fmla="*/ 2634145 w 2764520"/>
                <a:gd name="connsiteY18" fmla="*/ 423977 h 1474283"/>
                <a:gd name="connsiteX19" fmla="*/ 2632397 w 2764520"/>
                <a:gd name="connsiteY19" fmla="*/ 422693 h 1474283"/>
                <a:gd name="connsiteX20" fmla="*/ 2611633 w 2764520"/>
                <a:gd name="connsiteY20" fmla="*/ 402955 h 1474283"/>
                <a:gd name="connsiteX21" fmla="*/ 1958359 w 2764520"/>
                <a:gd name="connsiteY21" fmla="*/ 50544 h 1474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64520" h="1474283">
                  <a:moveTo>
                    <a:pt x="454847" y="458474"/>
                  </a:moveTo>
                  <a:lnTo>
                    <a:pt x="450333" y="463470"/>
                  </a:lnTo>
                  <a:lnTo>
                    <a:pt x="347392" y="577373"/>
                  </a:lnTo>
                  <a:cubicBezTo>
                    <a:pt x="159347" y="807992"/>
                    <a:pt x="46855" y="1079846"/>
                    <a:pt x="9918" y="1359799"/>
                  </a:cubicBezTo>
                  <a:lnTo>
                    <a:pt x="0" y="1474283"/>
                  </a:lnTo>
                  <a:lnTo>
                    <a:pt x="715352" y="1474283"/>
                  </a:lnTo>
                  <a:lnTo>
                    <a:pt x="716214" y="1453639"/>
                  </a:lnTo>
                  <a:cubicBezTo>
                    <a:pt x="736348" y="1301047"/>
                    <a:pt x="797663" y="1152870"/>
                    <a:pt x="900161" y="1027166"/>
                  </a:cubicBezTo>
                  <a:lnTo>
                    <a:pt x="954218" y="967353"/>
                  </a:lnTo>
                  <a:lnTo>
                    <a:pt x="958731" y="962359"/>
                  </a:lnTo>
                  <a:close/>
                  <a:moveTo>
                    <a:pt x="1958359" y="50544"/>
                  </a:moveTo>
                  <a:cubicBezTo>
                    <a:pt x="1438249" y="-84637"/>
                    <a:pt x="861980" y="51339"/>
                    <a:pt x="454846" y="458472"/>
                  </a:cubicBezTo>
                  <a:lnTo>
                    <a:pt x="958731" y="962357"/>
                  </a:lnTo>
                  <a:cubicBezTo>
                    <a:pt x="1291932" y="629156"/>
                    <a:pt x="1832951" y="629156"/>
                    <a:pt x="2166152" y="962357"/>
                  </a:cubicBezTo>
                  <a:lnTo>
                    <a:pt x="2171229" y="957280"/>
                  </a:lnTo>
                  <a:lnTo>
                    <a:pt x="2187950" y="972393"/>
                  </a:lnTo>
                  <a:cubicBezTo>
                    <a:pt x="2326785" y="1085629"/>
                    <a:pt x="2531578" y="1077542"/>
                    <a:pt x="2660991" y="948129"/>
                  </a:cubicBezTo>
                  <a:cubicBezTo>
                    <a:pt x="2799030" y="810089"/>
                    <a:pt x="2799030" y="586282"/>
                    <a:pt x="2660991" y="448243"/>
                  </a:cubicBezTo>
                  <a:cubicBezTo>
                    <a:pt x="2652363" y="439615"/>
                    <a:pt x="2643401" y="431527"/>
                    <a:pt x="2634145" y="423977"/>
                  </a:cubicBezTo>
                  <a:lnTo>
                    <a:pt x="2632397" y="422693"/>
                  </a:lnTo>
                  <a:lnTo>
                    <a:pt x="2611633" y="402955"/>
                  </a:lnTo>
                  <a:cubicBezTo>
                    <a:pt x="2419583" y="229461"/>
                    <a:pt x="2194773" y="111990"/>
                    <a:pt x="1958359" y="50544"/>
                  </a:cubicBezTo>
                  <a:close/>
                </a:path>
              </a:pathLst>
            </a:custGeom>
            <a:gradFill>
              <a:gsLst>
                <a:gs pos="100000">
                  <a:schemeClr val="bg1"/>
                </a:gs>
                <a:gs pos="0">
                  <a:schemeClr val="accent6">
                    <a:lumMod val="20000"/>
                    <a:lumOff val="80000"/>
                  </a:schemeClr>
                </a:gs>
              </a:gsLst>
              <a:lin ang="7800000" scaled="0"/>
            </a:gra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a typeface="+mn-ea"/>
                <a:cs typeface="+mn-cs"/>
              </a:endParaRPr>
            </a:p>
          </p:txBody>
        </p:sp>
        <p:sp>
          <p:nvSpPr>
            <p:cNvPr id="67" name="Freeform: Shape 13">
              <a:extLst>
                <a:ext uri="{FF2B5EF4-FFF2-40B4-BE49-F238E27FC236}">
                  <a16:creationId xmlns:a16="http://schemas.microsoft.com/office/drawing/2014/main" id="{CD246339-F7C9-4DFB-9ED2-DAA305982B65}"/>
                </a:ext>
              </a:extLst>
            </p:cNvPr>
            <p:cNvSpPr/>
            <p:nvPr/>
          </p:nvSpPr>
          <p:spPr>
            <a:xfrm rot="900000" flipV="1">
              <a:off x="6779219" y="2210383"/>
              <a:ext cx="3131418" cy="2673664"/>
            </a:xfrm>
            <a:custGeom>
              <a:avLst/>
              <a:gdLst>
                <a:gd name="connsiteX0" fmla="*/ 2412440 w 3131418"/>
                <a:gd name="connsiteY0" fmla="*/ 1654973 h 2673664"/>
                <a:gd name="connsiteX1" fmla="*/ 3127792 w 3131418"/>
                <a:gd name="connsiteY1" fmla="*/ 1654973 h 2673664"/>
                <a:gd name="connsiteX2" fmla="*/ 3130047 w 3131418"/>
                <a:gd name="connsiteY2" fmla="*/ 1628957 h 2673664"/>
                <a:gd name="connsiteX3" fmla="*/ 2672945 w 3131418"/>
                <a:gd name="connsiteY3" fmla="*/ 455594 h 2673664"/>
                <a:gd name="connsiteX4" fmla="*/ 2671666 w 3131418"/>
                <a:gd name="connsiteY4" fmla="*/ 456873 h 2673664"/>
                <a:gd name="connsiteX5" fmla="*/ 2664616 w 3131418"/>
                <a:gd name="connsiteY5" fmla="*/ 448243 h 2673664"/>
                <a:gd name="connsiteX6" fmla="*/ 2637771 w 3131418"/>
                <a:gd name="connsiteY6" fmla="*/ 423978 h 2673664"/>
                <a:gd name="connsiteX7" fmla="*/ 2636023 w 3131418"/>
                <a:gd name="connsiteY7" fmla="*/ 422694 h 2673664"/>
                <a:gd name="connsiteX8" fmla="*/ 2615259 w 3131418"/>
                <a:gd name="connsiteY8" fmla="*/ 402955 h 2673664"/>
                <a:gd name="connsiteX9" fmla="*/ 458472 w 3131418"/>
                <a:gd name="connsiteY9" fmla="*/ 458473 h 2673664"/>
                <a:gd name="connsiteX10" fmla="*/ 962357 w 3131418"/>
                <a:gd name="connsiteY10" fmla="*/ 962357 h 2673664"/>
                <a:gd name="connsiteX11" fmla="*/ 2169779 w 3131418"/>
                <a:gd name="connsiteY11" fmla="*/ 962358 h 2673664"/>
                <a:gd name="connsiteX12" fmla="*/ 2170689 w 3131418"/>
                <a:gd name="connsiteY12" fmla="*/ 961447 h 2673664"/>
                <a:gd name="connsiteX13" fmla="*/ 2272473 w 3131418"/>
                <a:gd name="connsiteY13" fmla="*/ 1084511 h 2673664"/>
                <a:gd name="connsiteX14" fmla="*/ 2417985 w 3131418"/>
                <a:gd name="connsiteY14" fmla="*/ 1522222 h 2673664"/>
                <a:gd name="connsiteX15" fmla="*/ 3625 w 3131418"/>
                <a:gd name="connsiteY15" fmla="*/ 1474283 h 2673664"/>
                <a:gd name="connsiteX16" fmla="*/ 718977 w 3131418"/>
                <a:gd name="connsiteY16" fmla="*/ 1474283 h 2673664"/>
                <a:gd name="connsiteX17" fmla="*/ 719839 w 3131418"/>
                <a:gd name="connsiteY17" fmla="*/ 1453639 h 2673664"/>
                <a:gd name="connsiteX18" fmla="*/ 903787 w 3131418"/>
                <a:gd name="connsiteY18" fmla="*/ 1027166 h 2673664"/>
                <a:gd name="connsiteX19" fmla="*/ 957843 w 3131418"/>
                <a:gd name="connsiteY19" fmla="*/ 967353 h 2673664"/>
                <a:gd name="connsiteX20" fmla="*/ 962356 w 3131418"/>
                <a:gd name="connsiteY20" fmla="*/ 962358 h 2673664"/>
                <a:gd name="connsiteX21" fmla="*/ 458472 w 3131418"/>
                <a:gd name="connsiteY21" fmla="*/ 458474 h 2673664"/>
                <a:gd name="connsiteX22" fmla="*/ 453958 w 3131418"/>
                <a:gd name="connsiteY22" fmla="*/ 463470 h 2673664"/>
                <a:gd name="connsiteX23" fmla="*/ 351018 w 3131418"/>
                <a:gd name="connsiteY23" fmla="*/ 577373 h 2673664"/>
                <a:gd name="connsiteX24" fmla="*/ 13544 w 3131418"/>
                <a:gd name="connsiteY24" fmla="*/ 1359799 h 2673664"/>
                <a:gd name="connsiteX25" fmla="*/ 458473 w 3131418"/>
                <a:gd name="connsiteY25" fmla="*/ 2673664 h 2673664"/>
                <a:gd name="connsiteX26" fmla="*/ 962357 w 3131418"/>
                <a:gd name="connsiteY26" fmla="*/ 2169781 h 2673664"/>
                <a:gd name="connsiteX27" fmla="*/ 713433 w 3131418"/>
                <a:gd name="connsiteY27" fmla="*/ 1607036 h 2673664"/>
                <a:gd name="connsiteX28" fmla="*/ 718977 w 3131418"/>
                <a:gd name="connsiteY28" fmla="*/ 1474285 h 2673664"/>
                <a:gd name="connsiteX29" fmla="*/ 3625 w 3131418"/>
                <a:gd name="connsiteY29" fmla="*/ 1474285 h 2673664"/>
                <a:gd name="connsiteX30" fmla="*/ 1370 w 3131418"/>
                <a:gd name="connsiteY30" fmla="*/ 1500301 h 2673664"/>
                <a:gd name="connsiteX31" fmla="*/ 458473 w 3131418"/>
                <a:gd name="connsiteY31" fmla="*/ 2673664 h 2673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131418" h="2673664">
                  <a:moveTo>
                    <a:pt x="2412440" y="1654973"/>
                  </a:moveTo>
                  <a:lnTo>
                    <a:pt x="3127792" y="1654973"/>
                  </a:lnTo>
                  <a:lnTo>
                    <a:pt x="3130047" y="1628957"/>
                  </a:lnTo>
                  <a:cubicBezTo>
                    <a:pt x="3147676" y="1206357"/>
                    <a:pt x="2995309" y="777957"/>
                    <a:pt x="2672945" y="455594"/>
                  </a:cubicBezTo>
                  <a:lnTo>
                    <a:pt x="2671666" y="456873"/>
                  </a:lnTo>
                  <a:lnTo>
                    <a:pt x="2664616" y="448243"/>
                  </a:lnTo>
                  <a:cubicBezTo>
                    <a:pt x="2655989" y="439615"/>
                    <a:pt x="2647026" y="431527"/>
                    <a:pt x="2637771" y="423978"/>
                  </a:cubicBezTo>
                  <a:lnTo>
                    <a:pt x="2636023" y="422694"/>
                  </a:lnTo>
                  <a:lnTo>
                    <a:pt x="2615259" y="402955"/>
                  </a:lnTo>
                  <a:cubicBezTo>
                    <a:pt x="2000700" y="-152227"/>
                    <a:pt x="1050667" y="-133722"/>
                    <a:pt x="458472" y="458473"/>
                  </a:cubicBezTo>
                  <a:lnTo>
                    <a:pt x="962357" y="962357"/>
                  </a:lnTo>
                  <a:cubicBezTo>
                    <a:pt x="1295558" y="629157"/>
                    <a:pt x="1836578" y="629157"/>
                    <a:pt x="2169779" y="962358"/>
                  </a:cubicBezTo>
                  <a:lnTo>
                    <a:pt x="2170689" y="961447"/>
                  </a:lnTo>
                  <a:lnTo>
                    <a:pt x="2272473" y="1084511"/>
                  </a:lnTo>
                  <a:cubicBezTo>
                    <a:pt x="2362159" y="1216769"/>
                    <a:pt x="2410663" y="1368693"/>
                    <a:pt x="2417985" y="1522222"/>
                  </a:cubicBezTo>
                  <a:close/>
                  <a:moveTo>
                    <a:pt x="3625" y="1474283"/>
                  </a:moveTo>
                  <a:lnTo>
                    <a:pt x="718977" y="1474283"/>
                  </a:lnTo>
                  <a:lnTo>
                    <a:pt x="719839" y="1453639"/>
                  </a:lnTo>
                  <a:cubicBezTo>
                    <a:pt x="739973" y="1301047"/>
                    <a:pt x="801288" y="1152870"/>
                    <a:pt x="903787" y="1027166"/>
                  </a:cubicBezTo>
                  <a:lnTo>
                    <a:pt x="957843" y="967353"/>
                  </a:lnTo>
                  <a:lnTo>
                    <a:pt x="962356" y="962358"/>
                  </a:lnTo>
                  <a:lnTo>
                    <a:pt x="458472" y="458474"/>
                  </a:lnTo>
                  <a:lnTo>
                    <a:pt x="453958" y="463470"/>
                  </a:lnTo>
                  <a:lnTo>
                    <a:pt x="351018" y="577373"/>
                  </a:lnTo>
                  <a:cubicBezTo>
                    <a:pt x="162972" y="807992"/>
                    <a:pt x="50481" y="1079846"/>
                    <a:pt x="13544" y="1359799"/>
                  </a:cubicBezTo>
                  <a:close/>
                  <a:moveTo>
                    <a:pt x="458473" y="2673664"/>
                  </a:moveTo>
                  <a:lnTo>
                    <a:pt x="962357" y="2169781"/>
                  </a:lnTo>
                  <a:cubicBezTo>
                    <a:pt x="806169" y="2013592"/>
                    <a:pt x="723194" y="1811741"/>
                    <a:pt x="713433" y="1607036"/>
                  </a:cubicBezTo>
                  <a:lnTo>
                    <a:pt x="718977" y="1474285"/>
                  </a:lnTo>
                  <a:lnTo>
                    <a:pt x="3625" y="1474285"/>
                  </a:lnTo>
                  <a:lnTo>
                    <a:pt x="1370" y="1500301"/>
                  </a:lnTo>
                  <a:cubicBezTo>
                    <a:pt x="-16258" y="1922901"/>
                    <a:pt x="136108" y="2351301"/>
                    <a:pt x="458473" y="2673664"/>
                  </a:cubicBezTo>
                  <a:close/>
                </a:path>
              </a:pathLst>
            </a:custGeom>
            <a:no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a typeface="+mn-ea"/>
                <a:cs typeface="+mn-cs"/>
              </a:endParaRPr>
            </a:p>
          </p:txBody>
        </p:sp>
      </p:grpSp>
      <p:sp>
        <p:nvSpPr>
          <p:cNvPr id="68" name="Oval 67">
            <a:extLst>
              <a:ext uri="{FF2B5EF4-FFF2-40B4-BE49-F238E27FC236}">
                <a16:creationId xmlns:a16="http://schemas.microsoft.com/office/drawing/2014/main" id="{77EA52E2-CB75-40A6-A6A2-CFBC636718D2}"/>
              </a:ext>
            </a:extLst>
          </p:cNvPr>
          <p:cNvSpPr/>
          <p:nvPr/>
        </p:nvSpPr>
        <p:spPr>
          <a:xfrm>
            <a:off x="7563750" y="6135478"/>
            <a:ext cx="1256704" cy="187460"/>
          </a:xfrm>
          <a:prstGeom prst="ellipse">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9" name="Group 68">
            <a:extLst>
              <a:ext uri="{FF2B5EF4-FFF2-40B4-BE49-F238E27FC236}">
                <a16:creationId xmlns:a16="http://schemas.microsoft.com/office/drawing/2014/main" id="{76620855-B7E5-438A-9661-416C3A80F758}"/>
              </a:ext>
            </a:extLst>
          </p:cNvPr>
          <p:cNvGrpSpPr/>
          <p:nvPr/>
        </p:nvGrpSpPr>
        <p:grpSpPr>
          <a:xfrm>
            <a:off x="6046052" y="1825271"/>
            <a:ext cx="4113902" cy="4346916"/>
            <a:chOff x="3322172" y="1062114"/>
            <a:chExt cx="5485197" cy="5795886"/>
          </a:xfrm>
          <a:effectLst>
            <a:outerShdw blurRad="1270000" dist="38100" dir="2700000" algn="tl" rotWithShape="0">
              <a:prstClr val="black">
                <a:alpha val="20000"/>
              </a:prstClr>
            </a:outerShdw>
          </a:effectLst>
        </p:grpSpPr>
        <p:sp>
          <p:nvSpPr>
            <p:cNvPr id="70" name="Oval 49">
              <a:extLst>
                <a:ext uri="{FF2B5EF4-FFF2-40B4-BE49-F238E27FC236}">
                  <a16:creationId xmlns:a16="http://schemas.microsoft.com/office/drawing/2014/main" id="{927B658B-7518-4234-9113-128F70D6C249}"/>
                </a:ext>
              </a:extLst>
            </p:cNvPr>
            <p:cNvSpPr>
              <a:spLocks noChangeArrowheads="1"/>
            </p:cNvSpPr>
            <p:nvPr/>
          </p:nvSpPr>
          <p:spPr bwMode="auto">
            <a:xfrm>
              <a:off x="3322172" y="3100028"/>
              <a:ext cx="1935542"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71" name="Oval 50">
              <a:extLst>
                <a:ext uri="{FF2B5EF4-FFF2-40B4-BE49-F238E27FC236}">
                  <a16:creationId xmlns:a16="http://schemas.microsoft.com/office/drawing/2014/main" id="{42D0762F-E370-41C8-BCDC-ECA29B550530}"/>
                </a:ext>
              </a:extLst>
            </p:cNvPr>
            <p:cNvSpPr>
              <a:spLocks noChangeArrowheads="1"/>
            </p:cNvSpPr>
            <p:nvPr/>
          </p:nvSpPr>
          <p:spPr bwMode="auto">
            <a:xfrm>
              <a:off x="3729592" y="2343974"/>
              <a:ext cx="1935542"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72" name="Oval 51">
              <a:extLst>
                <a:ext uri="{FF2B5EF4-FFF2-40B4-BE49-F238E27FC236}">
                  <a16:creationId xmlns:a16="http://schemas.microsoft.com/office/drawing/2014/main" id="{998632B7-C0B9-4D0C-B32E-FC51E4643EA4}"/>
                </a:ext>
              </a:extLst>
            </p:cNvPr>
            <p:cNvSpPr>
              <a:spLocks noChangeArrowheads="1"/>
            </p:cNvSpPr>
            <p:nvPr/>
          </p:nvSpPr>
          <p:spPr bwMode="auto">
            <a:xfrm>
              <a:off x="4555083" y="1062114"/>
              <a:ext cx="1934198"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73" name="Oval 52">
              <a:extLst>
                <a:ext uri="{FF2B5EF4-FFF2-40B4-BE49-F238E27FC236}">
                  <a16:creationId xmlns:a16="http://schemas.microsoft.com/office/drawing/2014/main" id="{8FA7105C-B908-4DA8-B799-105373D130A0}"/>
                </a:ext>
              </a:extLst>
            </p:cNvPr>
            <p:cNvSpPr>
              <a:spLocks noChangeArrowheads="1"/>
            </p:cNvSpPr>
            <p:nvPr/>
          </p:nvSpPr>
          <p:spPr bwMode="auto">
            <a:xfrm>
              <a:off x="6191301" y="1490295"/>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74" name="Oval 53">
              <a:extLst>
                <a:ext uri="{FF2B5EF4-FFF2-40B4-BE49-F238E27FC236}">
                  <a16:creationId xmlns:a16="http://schemas.microsoft.com/office/drawing/2014/main" id="{77D23C8B-EBA1-41F2-9C4B-15D85004987F}"/>
                </a:ext>
              </a:extLst>
            </p:cNvPr>
            <p:cNvSpPr>
              <a:spLocks noChangeArrowheads="1"/>
            </p:cNvSpPr>
            <p:nvPr/>
          </p:nvSpPr>
          <p:spPr bwMode="auto">
            <a:xfrm>
              <a:off x="6677199" y="1982906"/>
              <a:ext cx="1935542" cy="1932857"/>
            </a:xfrm>
            <a:prstGeom prst="ellipse">
              <a:avLst/>
            </a:prstGeom>
            <a:solidFill>
              <a:schemeClr val="accent6">
                <a:lumMod val="20000"/>
                <a:lumOff val="8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75" name="Oval 54">
              <a:extLst>
                <a:ext uri="{FF2B5EF4-FFF2-40B4-BE49-F238E27FC236}">
                  <a16:creationId xmlns:a16="http://schemas.microsoft.com/office/drawing/2014/main" id="{B2A80A44-EF96-4138-93C7-F57D12CDEEDF}"/>
                </a:ext>
              </a:extLst>
            </p:cNvPr>
            <p:cNvSpPr>
              <a:spLocks noChangeArrowheads="1"/>
            </p:cNvSpPr>
            <p:nvPr/>
          </p:nvSpPr>
          <p:spPr bwMode="auto">
            <a:xfrm>
              <a:off x="6874512" y="3033896"/>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76" name="Oval 55">
              <a:extLst>
                <a:ext uri="{FF2B5EF4-FFF2-40B4-BE49-F238E27FC236}">
                  <a16:creationId xmlns:a16="http://schemas.microsoft.com/office/drawing/2014/main" id="{E080BDE6-9208-4A69-B18C-9277785AF7A6}"/>
                </a:ext>
              </a:extLst>
            </p:cNvPr>
            <p:cNvSpPr>
              <a:spLocks noChangeArrowheads="1"/>
            </p:cNvSpPr>
            <p:nvPr/>
          </p:nvSpPr>
          <p:spPr bwMode="auto">
            <a:xfrm>
              <a:off x="4976554" y="2621822"/>
              <a:ext cx="2179833" cy="2177148"/>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77" name="Freeform 48">
              <a:extLst>
                <a:ext uri="{FF2B5EF4-FFF2-40B4-BE49-F238E27FC236}">
                  <a16:creationId xmlns:a16="http://schemas.microsoft.com/office/drawing/2014/main" id="{761BB7EC-E488-4B9F-9672-A3589FA9860C}"/>
                </a:ext>
              </a:extLst>
            </p:cNvPr>
            <p:cNvSpPr>
              <a:spLocks/>
            </p:cNvSpPr>
            <p:nvPr/>
          </p:nvSpPr>
          <p:spPr bwMode="auto">
            <a:xfrm>
              <a:off x="4273208" y="2067468"/>
              <a:ext cx="3722092" cy="4790532"/>
            </a:xfrm>
            <a:custGeom>
              <a:avLst/>
              <a:gdLst>
                <a:gd name="T0" fmla="*/ 662 w 1554"/>
                <a:gd name="T1" fmla="*/ 2003 h 2003"/>
                <a:gd name="T2" fmla="*/ 582 w 1554"/>
                <a:gd name="T3" fmla="*/ 1732 h 2003"/>
                <a:gd name="T4" fmla="*/ 634 w 1554"/>
                <a:gd name="T5" fmla="*/ 1455 h 2003"/>
                <a:gd name="T6" fmla="*/ 725 w 1554"/>
                <a:gd name="T7" fmla="*/ 1227 h 2003"/>
                <a:gd name="T8" fmla="*/ 393 w 1554"/>
                <a:gd name="T9" fmla="*/ 1039 h 2003"/>
                <a:gd name="T10" fmla="*/ 0 w 1554"/>
                <a:gd name="T11" fmla="*/ 1009 h 2003"/>
                <a:gd name="T12" fmla="*/ 363 w 1554"/>
                <a:gd name="T13" fmla="*/ 1009 h 2003"/>
                <a:gd name="T14" fmla="*/ 237 w 1554"/>
                <a:gd name="T15" fmla="*/ 807 h 2003"/>
                <a:gd name="T16" fmla="*/ 66 w 1554"/>
                <a:gd name="T17" fmla="*/ 651 h 2003"/>
                <a:gd name="T18" fmla="*/ 222 w 1554"/>
                <a:gd name="T19" fmla="*/ 774 h 2003"/>
                <a:gd name="T20" fmla="*/ 191 w 1554"/>
                <a:gd name="T21" fmla="*/ 472 h 2003"/>
                <a:gd name="T22" fmla="*/ 332 w 1554"/>
                <a:gd name="T23" fmla="*/ 873 h 2003"/>
                <a:gd name="T24" fmla="*/ 373 w 1554"/>
                <a:gd name="T25" fmla="*/ 737 h 2003"/>
                <a:gd name="T26" fmla="*/ 363 w 1554"/>
                <a:gd name="T27" fmla="*/ 908 h 2003"/>
                <a:gd name="T28" fmla="*/ 778 w 1554"/>
                <a:gd name="T29" fmla="*/ 1116 h 2003"/>
                <a:gd name="T30" fmla="*/ 786 w 1554"/>
                <a:gd name="T31" fmla="*/ 671 h 2003"/>
                <a:gd name="T32" fmla="*/ 662 w 1554"/>
                <a:gd name="T33" fmla="*/ 440 h 2003"/>
                <a:gd name="T34" fmla="*/ 598 w 1554"/>
                <a:gd name="T35" fmla="*/ 164 h 2003"/>
                <a:gd name="T36" fmla="*/ 476 w 1554"/>
                <a:gd name="T37" fmla="*/ 20 h 2003"/>
                <a:gd name="T38" fmla="*/ 601 w 1554"/>
                <a:gd name="T39" fmla="*/ 139 h 2003"/>
                <a:gd name="T40" fmla="*/ 640 w 1554"/>
                <a:gd name="T41" fmla="*/ 0 h 2003"/>
                <a:gd name="T42" fmla="*/ 708 w 1554"/>
                <a:gd name="T43" fmla="*/ 400 h 2003"/>
                <a:gd name="T44" fmla="*/ 927 w 1554"/>
                <a:gd name="T45" fmla="*/ 134 h 2003"/>
                <a:gd name="T46" fmla="*/ 737 w 1554"/>
                <a:gd name="T47" fmla="*/ 446 h 2003"/>
                <a:gd name="T48" fmla="*/ 952 w 1554"/>
                <a:gd name="T49" fmla="*/ 994 h 2003"/>
                <a:gd name="T50" fmla="*/ 1160 w 1554"/>
                <a:gd name="T51" fmla="*/ 840 h 2003"/>
                <a:gd name="T52" fmla="*/ 1133 w 1554"/>
                <a:gd name="T53" fmla="*/ 676 h 2003"/>
                <a:gd name="T54" fmla="*/ 1187 w 1554"/>
                <a:gd name="T55" fmla="*/ 810 h 2003"/>
                <a:gd name="T56" fmla="*/ 1365 w 1554"/>
                <a:gd name="T57" fmla="*/ 336 h 2003"/>
                <a:gd name="T58" fmla="*/ 1312 w 1554"/>
                <a:gd name="T59" fmla="*/ 698 h 2003"/>
                <a:gd name="T60" fmla="*/ 1481 w 1554"/>
                <a:gd name="T61" fmla="*/ 587 h 2003"/>
                <a:gd name="T62" fmla="*/ 1298 w 1554"/>
                <a:gd name="T63" fmla="*/ 731 h 2003"/>
                <a:gd name="T64" fmla="*/ 1177 w 1554"/>
                <a:gd name="T65" fmla="*/ 939 h 2003"/>
                <a:gd name="T66" fmla="*/ 1554 w 1554"/>
                <a:gd name="T67" fmla="*/ 904 h 2003"/>
                <a:gd name="T68" fmla="*/ 1143 w 1554"/>
                <a:gd name="T69" fmla="*/ 973 h 2003"/>
                <a:gd name="T70" fmla="*/ 922 w 1554"/>
                <a:gd name="T71" fmla="*/ 1117 h 2003"/>
                <a:gd name="T72" fmla="*/ 836 w 1554"/>
                <a:gd name="T73" fmla="*/ 1653 h 2003"/>
                <a:gd name="T74" fmla="*/ 980 w 1554"/>
                <a:gd name="T75" fmla="*/ 2003 h 2003"/>
                <a:gd name="T76" fmla="*/ 662 w 1554"/>
                <a:gd name="T77" fmla="*/ 2003 h 2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4" h="2003">
                  <a:moveTo>
                    <a:pt x="662" y="2003"/>
                  </a:moveTo>
                  <a:cubicBezTo>
                    <a:pt x="662" y="2003"/>
                    <a:pt x="589" y="1844"/>
                    <a:pt x="582" y="1732"/>
                  </a:cubicBezTo>
                  <a:cubicBezTo>
                    <a:pt x="582" y="1732"/>
                    <a:pt x="572" y="1599"/>
                    <a:pt x="634" y="1455"/>
                  </a:cubicBezTo>
                  <a:cubicBezTo>
                    <a:pt x="634" y="1455"/>
                    <a:pt x="669" y="1358"/>
                    <a:pt x="725" y="1227"/>
                  </a:cubicBezTo>
                  <a:cubicBezTo>
                    <a:pt x="725" y="1227"/>
                    <a:pt x="531" y="1192"/>
                    <a:pt x="393" y="1039"/>
                  </a:cubicBezTo>
                  <a:cubicBezTo>
                    <a:pt x="393" y="1039"/>
                    <a:pt x="202" y="1133"/>
                    <a:pt x="0" y="1009"/>
                  </a:cubicBezTo>
                  <a:cubicBezTo>
                    <a:pt x="0" y="1009"/>
                    <a:pt x="212" y="1095"/>
                    <a:pt x="363" y="1009"/>
                  </a:cubicBezTo>
                  <a:cubicBezTo>
                    <a:pt x="363" y="1009"/>
                    <a:pt x="276" y="915"/>
                    <a:pt x="237" y="807"/>
                  </a:cubicBezTo>
                  <a:cubicBezTo>
                    <a:pt x="237" y="807"/>
                    <a:pt x="149" y="792"/>
                    <a:pt x="66" y="651"/>
                  </a:cubicBezTo>
                  <a:cubicBezTo>
                    <a:pt x="66" y="651"/>
                    <a:pt x="161" y="768"/>
                    <a:pt x="222" y="774"/>
                  </a:cubicBezTo>
                  <a:cubicBezTo>
                    <a:pt x="222" y="774"/>
                    <a:pt x="158" y="641"/>
                    <a:pt x="191" y="472"/>
                  </a:cubicBezTo>
                  <a:cubicBezTo>
                    <a:pt x="191" y="472"/>
                    <a:pt x="182" y="702"/>
                    <a:pt x="332" y="873"/>
                  </a:cubicBezTo>
                  <a:cubicBezTo>
                    <a:pt x="332" y="873"/>
                    <a:pt x="360" y="846"/>
                    <a:pt x="373" y="737"/>
                  </a:cubicBezTo>
                  <a:cubicBezTo>
                    <a:pt x="373" y="737"/>
                    <a:pt x="404" y="826"/>
                    <a:pt x="363" y="908"/>
                  </a:cubicBezTo>
                  <a:cubicBezTo>
                    <a:pt x="363" y="908"/>
                    <a:pt x="498" y="1092"/>
                    <a:pt x="778" y="1116"/>
                  </a:cubicBezTo>
                  <a:cubicBezTo>
                    <a:pt x="778" y="1116"/>
                    <a:pt x="903" y="846"/>
                    <a:pt x="786" y="671"/>
                  </a:cubicBezTo>
                  <a:cubicBezTo>
                    <a:pt x="662" y="440"/>
                    <a:pt x="662" y="440"/>
                    <a:pt x="662" y="440"/>
                  </a:cubicBezTo>
                  <a:cubicBezTo>
                    <a:pt x="662" y="440"/>
                    <a:pt x="590" y="310"/>
                    <a:pt x="598" y="164"/>
                  </a:cubicBezTo>
                  <a:cubicBezTo>
                    <a:pt x="598" y="164"/>
                    <a:pt x="512" y="152"/>
                    <a:pt x="476" y="20"/>
                  </a:cubicBezTo>
                  <a:cubicBezTo>
                    <a:pt x="476" y="20"/>
                    <a:pt x="542" y="145"/>
                    <a:pt x="601" y="139"/>
                  </a:cubicBezTo>
                  <a:cubicBezTo>
                    <a:pt x="601" y="139"/>
                    <a:pt x="614" y="37"/>
                    <a:pt x="640" y="0"/>
                  </a:cubicBezTo>
                  <a:cubicBezTo>
                    <a:pt x="640" y="0"/>
                    <a:pt x="567" y="208"/>
                    <a:pt x="708" y="400"/>
                  </a:cubicBezTo>
                  <a:cubicBezTo>
                    <a:pt x="708" y="400"/>
                    <a:pt x="874" y="388"/>
                    <a:pt x="927" y="134"/>
                  </a:cubicBezTo>
                  <a:cubicBezTo>
                    <a:pt x="927" y="134"/>
                    <a:pt x="938" y="377"/>
                    <a:pt x="737" y="446"/>
                  </a:cubicBezTo>
                  <a:cubicBezTo>
                    <a:pt x="737" y="446"/>
                    <a:pt x="994" y="748"/>
                    <a:pt x="952" y="994"/>
                  </a:cubicBezTo>
                  <a:cubicBezTo>
                    <a:pt x="952" y="994"/>
                    <a:pt x="1104" y="933"/>
                    <a:pt x="1160" y="840"/>
                  </a:cubicBezTo>
                  <a:cubicBezTo>
                    <a:pt x="1160" y="840"/>
                    <a:pt x="1112" y="785"/>
                    <a:pt x="1133" y="676"/>
                  </a:cubicBezTo>
                  <a:cubicBezTo>
                    <a:pt x="1133" y="676"/>
                    <a:pt x="1141" y="798"/>
                    <a:pt x="1187" y="810"/>
                  </a:cubicBezTo>
                  <a:cubicBezTo>
                    <a:pt x="1187" y="810"/>
                    <a:pt x="1323" y="668"/>
                    <a:pt x="1365" y="336"/>
                  </a:cubicBezTo>
                  <a:cubicBezTo>
                    <a:pt x="1365" y="336"/>
                    <a:pt x="1379" y="549"/>
                    <a:pt x="1312" y="698"/>
                  </a:cubicBezTo>
                  <a:cubicBezTo>
                    <a:pt x="1312" y="698"/>
                    <a:pt x="1426" y="710"/>
                    <a:pt x="1481" y="587"/>
                  </a:cubicBezTo>
                  <a:cubicBezTo>
                    <a:pt x="1481" y="587"/>
                    <a:pt x="1434" y="738"/>
                    <a:pt x="1298" y="731"/>
                  </a:cubicBezTo>
                  <a:cubicBezTo>
                    <a:pt x="1298" y="731"/>
                    <a:pt x="1240" y="876"/>
                    <a:pt x="1177" y="939"/>
                  </a:cubicBezTo>
                  <a:cubicBezTo>
                    <a:pt x="1177" y="939"/>
                    <a:pt x="1295" y="1037"/>
                    <a:pt x="1554" y="904"/>
                  </a:cubicBezTo>
                  <a:cubicBezTo>
                    <a:pt x="1554" y="904"/>
                    <a:pt x="1343" y="1066"/>
                    <a:pt x="1143" y="973"/>
                  </a:cubicBezTo>
                  <a:cubicBezTo>
                    <a:pt x="1143" y="973"/>
                    <a:pt x="1058" y="1072"/>
                    <a:pt x="922" y="1117"/>
                  </a:cubicBezTo>
                  <a:cubicBezTo>
                    <a:pt x="922" y="1117"/>
                    <a:pt x="814" y="1484"/>
                    <a:pt x="836" y="1653"/>
                  </a:cubicBezTo>
                  <a:cubicBezTo>
                    <a:pt x="836" y="1653"/>
                    <a:pt x="875" y="1845"/>
                    <a:pt x="980" y="2003"/>
                  </a:cubicBezTo>
                  <a:lnTo>
                    <a:pt x="662" y="2003"/>
                  </a:lnTo>
                  <a:close/>
                </a:path>
              </a:pathLst>
            </a:custGeom>
            <a:gradFill flip="none" rotWithShape="1">
              <a:gsLst>
                <a:gs pos="0">
                  <a:schemeClr val="bg1">
                    <a:lumMod val="95000"/>
                  </a:schemeClr>
                </a:gs>
                <a:gs pos="100000">
                  <a:schemeClr val="bg1">
                    <a:shade val="100000"/>
                    <a:satMod val="11500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grpSp>
      <p:sp>
        <p:nvSpPr>
          <p:cNvPr id="78" name="Oval 77">
            <a:extLst>
              <a:ext uri="{FF2B5EF4-FFF2-40B4-BE49-F238E27FC236}">
                <a16:creationId xmlns:a16="http://schemas.microsoft.com/office/drawing/2014/main" id="{0538EBB9-9594-4EE2-B1D1-EB1A3F20D1C5}"/>
              </a:ext>
            </a:extLst>
          </p:cNvPr>
          <p:cNvSpPr/>
          <p:nvPr/>
        </p:nvSpPr>
        <p:spPr>
          <a:xfrm>
            <a:off x="7958648" y="2019832"/>
            <a:ext cx="466907" cy="46690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79" name="Oval 78">
            <a:extLst>
              <a:ext uri="{FF2B5EF4-FFF2-40B4-BE49-F238E27FC236}">
                <a16:creationId xmlns:a16="http://schemas.microsoft.com/office/drawing/2014/main" id="{B0BF7FD9-3031-47CF-9DC5-5048D6390870}"/>
              </a:ext>
            </a:extLst>
          </p:cNvPr>
          <p:cNvSpPr/>
          <p:nvPr/>
        </p:nvSpPr>
        <p:spPr>
          <a:xfrm>
            <a:off x="7277793" y="2995742"/>
            <a:ext cx="543972" cy="54397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1" name="Oval 80">
            <a:extLst>
              <a:ext uri="{FF2B5EF4-FFF2-40B4-BE49-F238E27FC236}">
                <a16:creationId xmlns:a16="http://schemas.microsoft.com/office/drawing/2014/main" id="{5C1558C9-583A-4455-8085-421ABA14AD27}"/>
              </a:ext>
            </a:extLst>
          </p:cNvPr>
          <p:cNvSpPr/>
          <p:nvPr/>
        </p:nvSpPr>
        <p:spPr>
          <a:xfrm>
            <a:off x="6934627" y="3742200"/>
            <a:ext cx="353438" cy="3534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2" name="Oval 81">
            <a:extLst>
              <a:ext uri="{FF2B5EF4-FFF2-40B4-BE49-F238E27FC236}">
                <a16:creationId xmlns:a16="http://schemas.microsoft.com/office/drawing/2014/main" id="{4475E3BD-7018-477F-95BE-7C00FC750A82}"/>
              </a:ext>
            </a:extLst>
          </p:cNvPr>
          <p:cNvSpPr/>
          <p:nvPr/>
        </p:nvSpPr>
        <p:spPr>
          <a:xfrm>
            <a:off x="8239392" y="2776226"/>
            <a:ext cx="293076" cy="293076"/>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3" name="Oval 82">
            <a:extLst>
              <a:ext uri="{FF2B5EF4-FFF2-40B4-BE49-F238E27FC236}">
                <a16:creationId xmlns:a16="http://schemas.microsoft.com/office/drawing/2014/main" id="{BE1F4032-BA4C-4147-A459-55336F2C22E2}"/>
              </a:ext>
            </a:extLst>
          </p:cNvPr>
          <p:cNvSpPr/>
          <p:nvPr/>
        </p:nvSpPr>
        <p:spPr>
          <a:xfrm>
            <a:off x="9146780" y="3373628"/>
            <a:ext cx="442743" cy="44274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4" name="Oval 83">
            <a:extLst>
              <a:ext uri="{FF2B5EF4-FFF2-40B4-BE49-F238E27FC236}">
                <a16:creationId xmlns:a16="http://schemas.microsoft.com/office/drawing/2014/main" id="{1FDE97D8-155D-4304-9BAF-1F183E6484BC}"/>
              </a:ext>
            </a:extLst>
          </p:cNvPr>
          <p:cNvSpPr/>
          <p:nvPr/>
        </p:nvSpPr>
        <p:spPr>
          <a:xfrm>
            <a:off x="9165408" y="2453825"/>
            <a:ext cx="606486" cy="606486"/>
          </a:xfrm>
          <a:prstGeom prst="ellipse">
            <a:avLst/>
          </a:prstGeom>
          <a:solidFill>
            <a:srgbClr val="BDE5C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5" name="Oval 84">
            <a:extLst>
              <a:ext uri="{FF2B5EF4-FFF2-40B4-BE49-F238E27FC236}">
                <a16:creationId xmlns:a16="http://schemas.microsoft.com/office/drawing/2014/main" id="{BF7799B6-7E16-461A-8C26-597DF4FBE536}"/>
              </a:ext>
            </a:extLst>
          </p:cNvPr>
          <p:cNvSpPr/>
          <p:nvPr/>
        </p:nvSpPr>
        <p:spPr>
          <a:xfrm>
            <a:off x="9186478" y="3998729"/>
            <a:ext cx="485579" cy="485579"/>
          </a:xfrm>
          <a:prstGeom prst="ellipse">
            <a:avLst/>
          </a:prstGeom>
          <a:solidFill>
            <a:srgbClr val="BDE5C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6" name="Oval 85">
            <a:extLst>
              <a:ext uri="{FF2B5EF4-FFF2-40B4-BE49-F238E27FC236}">
                <a16:creationId xmlns:a16="http://schemas.microsoft.com/office/drawing/2014/main" id="{90151494-7005-4C31-B0F0-FDD2BFBEAB0B}"/>
              </a:ext>
            </a:extLst>
          </p:cNvPr>
          <p:cNvSpPr/>
          <p:nvPr/>
        </p:nvSpPr>
        <p:spPr>
          <a:xfrm>
            <a:off x="6613316" y="4275062"/>
            <a:ext cx="273842" cy="27384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7" name="Oval 86">
            <a:extLst>
              <a:ext uri="{FF2B5EF4-FFF2-40B4-BE49-F238E27FC236}">
                <a16:creationId xmlns:a16="http://schemas.microsoft.com/office/drawing/2014/main" id="{30E7B35F-C5DC-4ADE-B2CA-1B489C9E90CB}"/>
              </a:ext>
            </a:extLst>
          </p:cNvPr>
          <p:cNvSpPr/>
          <p:nvPr/>
        </p:nvSpPr>
        <p:spPr>
          <a:xfrm>
            <a:off x="7646996" y="3955480"/>
            <a:ext cx="456482" cy="456482"/>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8" name="Oval 87">
            <a:extLst>
              <a:ext uri="{FF2B5EF4-FFF2-40B4-BE49-F238E27FC236}">
                <a16:creationId xmlns:a16="http://schemas.microsoft.com/office/drawing/2014/main" id="{595D4B95-94FA-405E-AAC3-CCB8FABF4AEE}"/>
              </a:ext>
            </a:extLst>
          </p:cNvPr>
          <p:cNvSpPr/>
          <p:nvPr/>
        </p:nvSpPr>
        <p:spPr>
          <a:xfrm>
            <a:off x="6084870" y="3169585"/>
            <a:ext cx="467450" cy="46745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89" name="Oval 88">
            <a:extLst>
              <a:ext uri="{FF2B5EF4-FFF2-40B4-BE49-F238E27FC236}">
                <a16:creationId xmlns:a16="http://schemas.microsoft.com/office/drawing/2014/main" id="{9FD3CF01-A230-4D2D-A433-D84D3A23C4C2}"/>
              </a:ext>
            </a:extLst>
          </p:cNvPr>
          <p:cNvSpPr/>
          <p:nvPr/>
        </p:nvSpPr>
        <p:spPr>
          <a:xfrm>
            <a:off x="8580813" y="3436511"/>
            <a:ext cx="173331" cy="173331"/>
          </a:xfrm>
          <a:prstGeom prst="ellipse">
            <a:avLst/>
          </a:prstGeom>
          <a:solidFill>
            <a:srgbClr val="BDE5C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90" name="Oval 89">
            <a:extLst>
              <a:ext uri="{FF2B5EF4-FFF2-40B4-BE49-F238E27FC236}">
                <a16:creationId xmlns:a16="http://schemas.microsoft.com/office/drawing/2014/main" id="{E847037D-0E0B-4186-9A3D-238FBE1AB7E3}"/>
              </a:ext>
            </a:extLst>
          </p:cNvPr>
          <p:cNvSpPr/>
          <p:nvPr/>
        </p:nvSpPr>
        <p:spPr>
          <a:xfrm>
            <a:off x="9881905" y="3609824"/>
            <a:ext cx="293076" cy="29307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sp>
        <p:nvSpPr>
          <p:cNvPr id="91" name="Oval 90">
            <a:extLst>
              <a:ext uri="{FF2B5EF4-FFF2-40B4-BE49-F238E27FC236}">
                <a16:creationId xmlns:a16="http://schemas.microsoft.com/office/drawing/2014/main" id="{3C61594C-E367-48FD-8BFD-4E549F951424}"/>
              </a:ext>
            </a:extLst>
          </p:cNvPr>
          <p:cNvSpPr/>
          <p:nvPr/>
        </p:nvSpPr>
        <p:spPr>
          <a:xfrm>
            <a:off x="7463113" y="1800887"/>
            <a:ext cx="173331" cy="17333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pic>
        <p:nvPicPr>
          <p:cNvPr id="129" name="Graphic 128" descr="Heart organ">
            <a:extLst>
              <a:ext uri="{FF2B5EF4-FFF2-40B4-BE49-F238E27FC236}">
                <a16:creationId xmlns:a16="http://schemas.microsoft.com/office/drawing/2014/main" id="{49DF1385-883F-4159-9C18-9236DC6F0F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12259" y="4032379"/>
            <a:ext cx="305091" cy="305091"/>
          </a:xfrm>
          <a:prstGeom prst="rect">
            <a:avLst/>
          </a:prstGeom>
        </p:spPr>
      </p:pic>
      <p:pic>
        <p:nvPicPr>
          <p:cNvPr id="130" name="Graphic 129" descr="Brain in head">
            <a:extLst>
              <a:ext uri="{FF2B5EF4-FFF2-40B4-BE49-F238E27FC236}">
                <a16:creationId xmlns:a16="http://schemas.microsoft.com/office/drawing/2014/main" id="{AADE6A8C-BFD0-4008-B52C-D5DDA5C6F1D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9213422" y="3453568"/>
            <a:ext cx="306428" cy="306428"/>
          </a:xfrm>
          <a:prstGeom prst="rect">
            <a:avLst/>
          </a:prstGeom>
        </p:spPr>
      </p:pic>
      <p:pic>
        <p:nvPicPr>
          <p:cNvPr id="131" name="Graphic 4" descr="Aspiration with solid fill">
            <a:extLst>
              <a:ext uri="{FF2B5EF4-FFF2-40B4-BE49-F238E27FC236}">
                <a16:creationId xmlns:a16="http://schemas.microsoft.com/office/drawing/2014/main" id="{701DEF15-2F49-4FC5-8DE6-2D59D42E63E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26540" y="4304242"/>
            <a:ext cx="219220" cy="183243"/>
          </a:xfrm>
          <a:prstGeom prst="rect">
            <a:avLst/>
          </a:prstGeom>
        </p:spPr>
      </p:pic>
      <p:pic>
        <p:nvPicPr>
          <p:cNvPr id="132" name="Graphic 6" descr="Alarm Ringing with solid fill">
            <a:extLst>
              <a:ext uri="{FF2B5EF4-FFF2-40B4-BE49-F238E27FC236}">
                <a16:creationId xmlns:a16="http://schemas.microsoft.com/office/drawing/2014/main" id="{7C6A66A4-82BD-4D7F-B72B-B876BC366C3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66283" y="2796837"/>
            <a:ext cx="257540" cy="257540"/>
          </a:xfrm>
          <a:prstGeom prst="rect">
            <a:avLst/>
          </a:prstGeom>
        </p:spPr>
      </p:pic>
      <p:pic>
        <p:nvPicPr>
          <p:cNvPr id="133" name="Graphic 7" descr="Mute ringer with solid fill">
            <a:extLst>
              <a:ext uri="{FF2B5EF4-FFF2-40B4-BE49-F238E27FC236}">
                <a16:creationId xmlns:a16="http://schemas.microsoft.com/office/drawing/2014/main" id="{ACFE0D5F-4F35-405B-A9F6-44DDB5D3656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247063" y="4077048"/>
            <a:ext cx="359448" cy="329916"/>
          </a:xfrm>
          <a:prstGeom prst="rect">
            <a:avLst/>
          </a:prstGeom>
        </p:spPr>
      </p:pic>
      <p:pic>
        <p:nvPicPr>
          <p:cNvPr id="134" name="Graphic 129" descr="Open hand with plant with solid fill">
            <a:extLst>
              <a:ext uri="{FF2B5EF4-FFF2-40B4-BE49-F238E27FC236}">
                <a16:creationId xmlns:a16="http://schemas.microsoft.com/office/drawing/2014/main" id="{DF4F6D3A-8AAF-42B5-ADD8-2D1A5E58BB9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8009877" y="2059601"/>
            <a:ext cx="364448" cy="364448"/>
          </a:xfrm>
          <a:prstGeom prst="rect">
            <a:avLst/>
          </a:prstGeom>
        </p:spPr>
      </p:pic>
      <p:pic>
        <p:nvPicPr>
          <p:cNvPr id="135" name="Graphic 135" descr="Chat with solid fill">
            <a:extLst>
              <a:ext uri="{FF2B5EF4-FFF2-40B4-BE49-F238E27FC236}">
                <a16:creationId xmlns:a16="http://schemas.microsoft.com/office/drawing/2014/main" id="{4D5BD8C9-8563-47C8-8D18-984880BFFEE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970996" y="3782975"/>
            <a:ext cx="292387" cy="292387"/>
          </a:xfrm>
          <a:prstGeom prst="rect">
            <a:avLst/>
          </a:prstGeom>
        </p:spPr>
      </p:pic>
      <p:pic>
        <p:nvPicPr>
          <p:cNvPr id="136" name="Graphic 136" descr="Circles with arrows with solid fill">
            <a:extLst>
              <a:ext uri="{FF2B5EF4-FFF2-40B4-BE49-F238E27FC236}">
                <a16:creationId xmlns:a16="http://schemas.microsoft.com/office/drawing/2014/main" id="{00407C7A-9F51-41FD-8513-0B042721BB78}"/>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9931873" y="3653904"/>
            <a:ext cx="213243" cy="213243"/>
          </a:xfrm>
          <a:prstGeom prst="rect">
            <a:avLst/>
          </a:prstGeom>
        </p:spPr>
      </p:pic>
      <p:pic>
        <p:nvPicPr>
          <p:cNvPr id="137" name="Graphic 129" descr="Apple with solid fill">
            <a:extLst>
              <a:ext uri="{FF2B5EF4-FFF2-40B4-BE49-F238E27FC236}">
                <a16:creationId xmlns:a16="http://schemas.microsoft.com/office/drawing/2014/main" id="{C90D75F0-EEAD-4263-BCAC-A09148FA537A}"/>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6152588" y="3241733"/>
            <a:ext cx="323153" cy="323153"/>
          </a:xfrm>
          <a:prstGeom prst="rect">
            <a:avLst/>
          </a:prstGeom>
        </p:spPr>
      </p:pic>
      <p:pic>
        <p:nvPicPr>
          <p:cNvPr id="138" name="Graphic 130" descr="Body builder with solid fill">
            <a:extLst>
              <a:ext uri="{FF2B5EF4-FFF2-40B4-BE49-F238E27FC236}">
                <a16:creationId xmlns:a16="http://schemas.microsoft.com/office/drawing/2014/main" id="{24A48D17-83DE-4383-9A47-6284E69A790B}"/>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7384293" y="3123282"/>
            <a:ext cx="335399" cy="335399"/>
          </a:xfrm>
          <a:prstGeom prst="rect">
            <a:avLst/>
          </a:prstGeom>
        </p:spPr>
      </p:pic>
      <p:pic>
        <p:nvPicPr>
          <p:cNvPr id="139" name="Graphic 138" descr="Sleep">
            <a:extLst>
              <a:ext uri="{FF2B5EF4-FFF2-40B4-BE49-F238E27FC236}">
                <a16:creationId xmlns:a16="http://schemas.microsoft.com/office/drawing/2014/main" id="{658E7EDA-15F2-4646-8B77-7026F370980F}"/>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9262332" y="2528810"/>
            <a:ext cx="453771" cy="453771"/>
          </a:xfrm>
          <a:prstGeom prst="rect">
            <a:avLst/>
          </a:prstGeom>
        </p:spPr>
      </p:pic>
      <p:sp>
        <p:nvSpPr>
          <p:cNvPr id="140" name="Oval 139">
            <a:extLst>
              <a:ext uri="{FF2B5EF4-FFF2-40B4-BE49-F238E27FC236}">
                <a16:creationId xmlns:a16="http://schemas.microsoft.com/office/drawing/2014/main" id="{BF263F0F-8C6E-4EAE-AABE-BD98E35179E7}"/>
              </a:ext>
            </a:extLst>
          </p:cNvPr>
          <p:cNvSpPr/>
          <p:nvPr/>
        </p:nvSpPr>
        <p:spPr>
          <a:xfrm>
            <a:off x="7309737" y="2361985"/>
            <a:ext cx="289140" cy="2891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IN" sz="1350">
              <a:solidFill>
                <a:prstClr val="white"/>
              </a:solidFill>
              <a:latin typeface="Calibri" panose="020F0502020204030204"/>
            </a:endParaRPr>
          </a:p>
        </p:txBody>
      </p:sp>
      <p:pic>
        <p:nvPicPr>
          <p:cNvPr id="128" name="Graphic 127" descr="Heart with pulse">
            <a:extLst>
              <a:ext uri="{FF2B5EF4-FFF2-40B4-BE49-F238E27FC236}">
                <a16:creationId xmlns:a16="http://schemas.microsoft.com/office/drawing/2014/main" id="{4FDB53E8-2387-4D37-8135-80840E9D1C23}"/>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319745" y="2384591"/>
            <a:ext cx="264816" cy="264816"/>
          </a:xfrm>
          <a:prstGeom prst="rect">
            <a:avLst/>
          </a:prstGeom>
        </p:spPr>
      </p:pic>
      <p:pic>
        <p:nvPicPr>
          <p:cNvPr id="141" name="Graphic 129" descr="Open hand with plant with solid fill">
            <a:extLst>
              <a:ext uri="{FF2B5EF4-FFF2-40B4-BE49-F238E27FC236}">
                <a16:creationId xmlns:a16="http://schemas.microsoft.com/office/drawing/2014/main" id="{6EE39D50-A7D6-4FBE-AB87-984110E2CF65}"/>
              </a:ext>
            </a:extLst>
          </p:cNvPr>
          <p:cNvPicPr>
            <a:picLocks noChangeAspect="1"/>
          </p:cNvPicPr>
          <p:nvPr/>
        </p:nvPicPr>
        <p:blipFill>
          <a:blip r:embed="rId12">
            <a:extLst>
              <a:ext uri="{96DAC541-7B7A-43D3-8B79-37D633B846F1}">
                <asvg:svgBlip xmlns:asvg="http://schemas.microsoft.com/office/drawing/2016/SVG/main" r:embed="rId26"/>
              </a:ext>
            </a:extLst>
          </a:blip>
          <a:stretch>
            <a:fillRect/>
          </a:stretch>
        </p:blipFill>
        <p:spPr>
          <a:xfrm>
            <a:off x="8593956" y="3460545"/>
            <a:ext cx="124430" cy="124430"/>
          </a:xfrm>
          <a:prstGeom prst="rect">
            <a:avLst/>
          </a:prstGeom>
        </p:spPr>
      </p:pic>
      <p:pic>
        <p:nvPicPr>
          <p:cNvPr id="142" name="Graphic 141" descr="Heart organ">
            <a:extLst>
              <a:ext uri="{FF2B5EF4-FFF2-40B4-BE49-F238E27FC236}">
                <a16:creationId xmlns:a16="http://schemas.microsoft.com/office/drawing/2014/main" id="{AF1DE209-C489-4A89-A2EE-1FEDD4890A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7472310" y="1813599"/>
            <a:ext cx="126985" cy="126985"/>
          </a:xfrm>
          <a:prstGeom prst="rect">
            <a:avLst/>
          </a:prstGeom>
        </p:spPr>
      </p:pic>
    </p:spTree>
    <p:extLst>
      <p:ext uri="{BB962C8B-B14F-4D97-AF65-F5344CB8AC3E}">
        <p14:creationId xmlns:p14="http://schemas.microsoft.com/office/powerpoint/2010/main" val="28179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2000" fill="hold"/>
                                        <p:tgtEl>
                                          <p:spTgt spid="47"/>
                                        </p:tgtEl>
                                        <p:attrNameLst>
                                          <p:attrName>ppt_x</p:attrName>
                                        </p:attrNameLst>
                                      </p:cBhvr>
                                      <p:tavLst>
                                        <p:tav tm="0">
                                          <p:val>
                                            <p:strVal val="#ppt_x"/>
                                          </p:val>
                                        </p:tav>
                                        <p:tav tm="100000">
                                          <p:val>
                                            <p:strVal val="#ppt_x"/>
                                          </p:val>
                                        </p:tav>
                                      </p:tavLst>
                                    </p:anim>
                                    <p:anim calcmode="lin" valueType="num">
                                      <p:cBhvr>
                                        <p:cTn id="8" dur="2000" fill="hold"/>
                                        <p:tgtEl>
                                          <p:spTgt spid="47"/>
                                        </p:tgtEl>
                                        <p:attrNameLst>
                                          <p:attrName>ppt_y</p:attrName>
                                        </p:attrNameLst>
                                      </p:cBhvr>
                                      <p:tavLst>
                                        <p:tav tm="0">
                                          <p:val>
                                            <p:strVal val="#ppt_y-#ppt_h/2"/>
                                          </p:val>
                                        </p:tav>
                                        <p:tav tm="100000">
                                          <p:val>
                                            <p:strVal val="#ppt_y"/>
                                          </p:val>
                                        </p:tav>
                                      </p:tavLst>
                                    </p:anim>
                                    <p:anim calcmode="lin" valueType="num">
                                      <p:cBhvr>
                                        <p:cTn id="9" dur="2000" fill="hold"/>
                                        <p:tgtEl>
                                          <p:spTgt spid="47"/>
                                        </p:tgtEl>
                                        <p:attrNameLst>
                                          <p:attrName>ppt_w</p:attrName>
                                        </p:attrNameLst>
                                      </p:cBhvr>
                                      <p:tavLst>
                                        <p:tav tm="0">
                                          <p:val>
                                            <p:strVal val="#ppt_w"/>
                                          </p:val>
                                        </p:tav>
                                        <p:tav tm="100000">
                                          <p:val>
                                            <p:strVal val="#ppt_w"/>
                                          </p:val>
                                        </p:tav>
                                      </p:tavLst>
                                    </p:anim>
                                    <p:anim calcmode="lin" valueType="num">
                                      <p:cBhvr>
                                        <p:cTn id="10" dur="2000" fill="hold"/>
                                        <p:tgtEl>
                                          <p:spTgt spid="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Freeform 43">
            <a:extLst>
              <a:ext uri="{FF2B5EF4-FFF2-40B4-BE49-F238E27FC236}">
                <a16:creationId xmlns:a16="http://schemas.microsoft.com/office/drawing/2014/main" id="{54CFB6CF-E72E-4044-935E-DF39C4C391CC}"/>
              </a:ext>
            </a:extLst>
          </p:cNvPr>
          <p:cNvSpPr/>
          <p:nvPr/>
        </p:nvSpPr>
        <p:spPr>
          <a:xfrm rot="5400000">
            <a:off x="4236627" y="-4268802"/>
            <a:ext cx="3712088" cy="12192003"/>
          </a:xfrm>
          <a:custGeom>
            <a:avLst/>
            <a:gdLst>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4411" h="6858000">
                <a:moveTo>
                  <a:pt x="0" y="0"/>
                </a:moveTo>
                <a:lnTo>
                  <a:pt x="3364411" y="0"/>
                </a:lnTo>
                <a:cubicBezTo>
                  <a:pt x="1916611" y="1447800"/>
                  <a:pt x="4216058" y="5398247"/>
                  <a:pt x="2907211" y="6858000"/>
                </a:cubicBezTo>
                <a:lnTo>
                  <a:pt x="0" y="6858000"/>
                </a:lnTo>
                <a:lnTo>
                  <a:pt x="0" y="0"/>
                </a:lnTo>
                <a:close/>
              </a:path>
            </a:pathLst>
          </a:custGeom>
          <a:solidFill>
            <a:srgbClr val="EEF6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Open Sans"/>
              <a:ea typeface="+mn-ea"/>
              <a:cs typeface="+mn-cs"/>
            </a:endParaRPr>
          </a:p>
        </p:txBody>
      </p:sp>
      <p:sp>
        <p:nvSpPr>
          <p:cNvPr id="103" name="Freeform 5">
            <a:extLst>
              <a:ext uri="{FF2B5EF4-FFF2-40B4-BE49-F238E27FC236}">
                <a16:creationId xmlns:a16="http://schemas.microsoft.com/office/drawing/2014/main" id="{961DC8F8-712D-43C8-B500-B8FEF8036375}"/>
              </a:ext>
            </a:extLst>
          </p:cNvPr>
          <p:cNvSpPr>
            <a:spLocks/>
          </p:cNvSpPr>
          <p:nvPr/>
        </p:nvSpPr>
        <p:spPr bwMode="auto">
          <a:xfrm>
            <a:off x="1527690" y="822316"/>
            <a:ext cx="9068142" cy="4311310"/>
          </a:xfrm>
          <a:custGeom>
            <a:avLst/>
            <a:gdLst>
              <a:gd name="T0" fmla="*/ 1272 w 1272"/>
              <a:gd name="T1" fmla="*/ 300 h 600"/>
              <a:gd name="T2" fmla="*/ 636 w 1272"/>
              <a:gd name="T3" fmla="*/ 300 h 600"/>
              <a:gd name="T4" fmla="*/ 0 w 1272"/>
              <a:gd name="T5" fmla="*/ 300 h 600"/>
            </a:gdLst>
            <a:ahLst/>
            <a:cxnLst>
              <a:cxn ang="0">
                <a:pos x="T0" y="T1"/>
              </a:cxn>
              <a:cxn ang="0">
                <a:pos x="T2" y="T3"/>
              </a:cxn>
              <a:cxn ang="0">
                <a:pos x="T4" y="T5"/>
              </a:cxn>
            </a:cxnLst>
            <a:rect l="0" t="0" r="r" b="b"/>
            <a:pathLst>
              <a:path w="1272" h="600">
                <a:moveTo>
                  <a:pt x="1272" y="300"/>
                </a:moveTo>
                <a:cubicBezTo>
                  <a:pt x="1272" y="300"/>
                  <a:pt x="996" y="600"/>
                  <a:pt x="636" y="300"/>
                </a:cubicBezTo>
                <a:cubicBezTo>
                  <a:pt x="276" y="0"/>
                  <a:pt x="0" y="300"/>
                  <a:pt x="0" y="300"/>
                </a:cubicBezTo>
              </a:path>
            </a:pathLst>
          </a:custGeom>
          <a:noFill/>
          <a:ln w="76200" cap="flat">
            <a:gradFill flip="none" rotWithShape="1">
              <a:gsLst>
                <a:gs pos="10000">
                  <a:srgbClr val="69BF5C"/>
                </a:gs>
                <a:gs pos="100000">
                  <a:srgbClr val="3D7E32"/>
                </a:gs>
              </a:gsLst>
              <a:lin ang="0" scaled="1"/>
              <a:tileRect/>
            </a:gra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262626"/>
              </a:solidFill>
              <a:effectLst/>
              <a:uLnTx/>
              <a:uFillTx/>
              <a:latin typeface="Arial" panose="020B0604020202020204"/>
            </a:endParaRPr>
          </a:p>
        </p:txBody>
      </p:sp>
      <p:grpSp>
        <p:nvGrpSpPr>
          <p:cNvPr id="104" name="Group 103">
            <a:extLst>
              <a:ext uri="{FF2B5EF4-FFF2-40B4-BE49-F238E27FC236}">
                <a16:creationId xmlns:a16="http://schemas.microsoft.com/office/drawing/2014/main" id="{97640737-3ECA-4971-A76A-023DBB9BA256}"/>
              </a:ext>
            </a:extLst>
          </p:cNvPr>
          <p:cNvGrpSpPr/>
          <p:nvPr/>
        </p:nvGrpSpPr>
        <p:grpSpPr>
          <a:xfrm>
            <a:off x="1312253" y="2779439"/>
            <a:ext cx="499224" cy="499224"/>
            <a:chOff x="2974115" y="1607128"/>
            <a:chExt cx="489527" cy="489527"/>
          </a:xfrm>
        </p:grpSpPr>
        <p:sp>
          <p:nvSpPr>
            <p:cNvPr id="105" name="Oval 104">
              <a:extLst>
                <a:ext uri="{FF2B5EF4-FFF2-40B4-BE49-F238E27FC236}">
                  <a16:creationId xmlns:a16="http://schemas.microsoft.com/office/drawing/2014/main" id="{600672BE-88C7-4DE9-BCCF-AED854B8E6FC}"/>
                </a:ext>
              </a:extLst>
            </p:cNvPr>
            <p:cNvSpPr/>
            <p:nvPr/>
          </p:nvSpPr>
          <p:spPr>
            <a:xfrm>
              <a:off x="2974115" y="1607128"/>
              <a:ext cx="489527" cy="489527"/>
            </a:xfrm>
            <a:prstGeom prst="ellipse">
              <a:avLst/>
            </a:prstGeom>
            <a:solidFill>
              <a:srgbClr val="69BF5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106" name="Oval 105">
              <a:extLst>
                <a:ext uri="{FF2B5EF4-FFF2-40B4-BE49-F238E27FC236}">
                  <a16:creationId xmlns:a16="http://schemas.microsoft.com/office/drawing/2014/main" id="{E56E1E65-9A5A-4116-BF27-D2F700DC80DA}"/>
                </a:ext>
              </a:extLst>
            </p:cNvPr>
            <p:cNvSpPr/>
            <p:nvPr/>
          </p:nvSpPr>
          <p:spPr>
            <a:xfrm>
              <a:off x="3008748" y="1641763"/>
              <a:ext cx="420252" cy="420252"/>
            </a:xfrm>
            <a:prstGeom prst="ellipse">
              <a:avLst/>
            </a:prstGeom>
            <a:solidFill>
              <a:srgbClr val="FFFFFF"/>
            </a:solidFill>
            <a:ln w="12700" cap="flat" cmpd="sng" algn="ctr">
              <a:noFill/>
              <a:prstDash val="solid"/>
              <a:miter lim="800000"/>
            </a:ln>
            <a:effectLst/>
            <a:scene3d>
              <a:camera prst="orthographicFront"/>
              <a:lightRig rig="soft" dir="t"/>
            </a:scene3d>
            <a:sp3d prstMaterial="plastic">
              <a:bevelT w="44450" h="44450" prst="softRound"/>
              <a:bevelB w="0" h="0"/>
              <a:contourClr>
                <a:srgbClr val="FFFFFF"/>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grpSp>
      <p:grpSp>
        <p:nvGrpSpPr>
          <p:cNvPr id="107" name="Group 106">
            <a:extLst>
              <a:ext uri="{FF2B5EF4-FFF2-40B4-BE49-F238E27FC236}">
                <a16:creationId xmlns:a16="http://schemas.microsoft.com/office/drawing/2014/main" id="{F35C9902-4823-4846-A606-E3A7E3484C29}"/>
              </a:ext>
            </a:extLst>
          </p:cNvPr>
          <p:cNvGrpSpPr/>
          <p:nvPr/>
        </p:nvGrpSpPr>
        <p:grpSpPr>
          <a:xfrm>
            <a:off x="3669584" y="1854202"/>
            <a:ext cx="499224" cy="499224"/>
            <a:chOff x="2974113" y="1607128"/>
            <a:chExt cx="489527" cy="489527"/>
          </a:xfrm>
          <a:solidFill>
            <a:srgbClr val="FFFFFF"/>
          </a:solidFill>
        </p:grpSpPr>
        <p:sp>
          <p:nvSpPr>
            <p:cNvPr id="108" name="Oval 107">
              <a:extLst>
                <a:ext uri="{FF2B5EF4-FFF2-40B4-BE49-F238E27FC236}">
                  <a16:creationId xmlns:a16="http://schemas.microsoft.com/office/drawing/2014/main" id="{79DA198D-0DE8-4EEB-B9F2-E5943E69FB1B}"/>
                </a:ext>
              </a:extLst>
            </p:cNvPr>
            <p:cNvSpPr/>
            <p:nvPr/>
          </p:nvSpPr>
          <p:spPr>
            <a:xfrm>
              <a:off x="2974113" y="1607128"/>
              <a:ext cx="489527" cy="489527"/>
            </a:xfrm>
            <a:prstGeom prst="ellipse">
              <a:avLst/>
            </a:prstGeom>
            <a:solidFill>
              <a:srgbClr val="69BF5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109" name="Oval 108">
              <a:extLst>
                <a:ext uri="{FF2B5EF4-FFF2-40B4-BE49-F238E27FC236}">
                  <a16:creationId xmlns:a16="http://schemas.microsoft.com/office/drawing/2014/main" id="{C51C1AE8-577E-4529-9663-C6C5BEC2BEF3}"/>
                </a:ext>
              </a:extLst>
            </p:cNvPr>
            <p:cNvSpPr/>
            <p:nvPr/>
          </p:nvSpPr>
          <p:spPr>
            <a:xfrm>
              <a:off x="3008748" y="1641764"/>
              <a:ext cx="420252" cy="420252"/>
            </a:xfrm>
            <a:prstGeom prst="ellipse">
              <a:avLst/>
            </a:prstGeom>
            <a:grpFill/>
            <a:ln w="12700" cap="flat" cmpd="sng" algn="ctr">
              <a:noFill/>
              <a:prstDash val="solid"/>
              <a:miter lim="800000"/>
            </a:ln>
            <a:effectLst/>
            <a:scene3d>
              <a:camera prst="orthographicFront"/>
              <a:lightRig rig="soft" dir="t"/>
            </a:scene3d>
            <a:sp3d prstMaterial="plastic">
              <a:bevelT w="44450" h="44450" prst="softRound"/>
              <a:bevelB w="0" h="0"/>
              <a:contourClr>
                <a:srgbClr val="FFFFFF"/>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800" b="0" i="0" u="none" strike="noStrike" kern="0" cap="none" spc="0" normalizeH="0" baseline="0" noProof="0">
                <a:ln>
                  <a:noFill/>
                </a:ln>
                <a:solidFill>
                  <a:srgbClr val="FF0000"/>
                </a:solidFill>
                <a:effectLst/>
                <a:uLnTx/>
                <a:uFillTx/>
                <a:latin typeface="Arial" panose="020B0604020202020204"/>
                <a:ea typeface="+mn-ea"/>
                <a:cs typeface="+mn-cs"/>
              </a:endParaRPr>
            </a:p>
          </p:txBody>
        </p:sp>
      </p:grpSp>
      <p:grpSp>
        <p:nvGrpSpPr>
          <p:cNvPr id="110" name="Group 109">
            <a:extLst>
              <a:ext uri="{FF2B5EF4-FFF2-40B4-BE49-F238E27FC236}">
                <a16:creationId xmlns:a16="http://schemas.microsoft.com/office/drawing/2014/main" id="{E95AD396-F897-493F-A7C6-33F31BD2031B}"/>
              </a:ext>
            </a:extLst>
          </p:cNvPr>
          <p:cNvGrpSpPr/>
          <p:nvPr/>
        </p:nvGrpSpPr>
        <p:grpSpPr>
          <a:xfrm>
            <a:off x="8285989" y="3758317"/>
            <a:ext cx="499224" cy="499224"/>
            <a:chOff x="2974113" y="1607128"/>
            <a:chExt cx="489527" cy="489527"/>
          </a:xfrm>
        </p:grpSpPr>
        <p:sp>
          <p:nvSpPr>
            <p:cNvPr id="111" name="Oval 110">
              <a:extLst>
                <a:ext uri="{FF2B5EF4-FFF2-40B4-BE49-F238E27FC236}">
                  <a16:creationId xmlns:a16="http://schemas.microsoft.com/office/drawing/2014/main" id="{8C2A53CC-C936-42C7-BD7C-537A9648BEC5}"/>
                </a:ext>
              </a:extLst>
            </p:cNvPr>
            <p:cNvSpPr/>
            <p:nvPr/>
          </p:nvSpPr>
          <p:spPr>
            <a:xfrm>
              <a:off x="2974113" y="1607128"/>
              <a:ext cx="489527" cy="489527"/>
            </a:xfrm>
            <a:prstGeom prst="ellipse">
              <a:avLst/>
            </a:prstGeom>
            <a:solidFill>
              <a:srgbClr val="3D7E3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112" name="Oval 111">
              <a:extLst>
                <a:ext uri="{FF2B5EF4-FFF2-40B4-BE49-F238E27FC236}">
                  <a16:creationId xmlns:a16="http://schemas.microsoft.com/office/drawing/2014/main" id="{B72FC423-9808-49AD-82A3-0C019D93A9BE}"/>
                </a:ext>
              </a:extLst>
            </p:cNvPr>
            <p:cNvSpPr/>
            <p:nvPr/>
          </p:nvSpPr>
          <p:spPr>
            <a:xfrm>
              <a:off x="3008748" y="1641764"/>
              <a:ext cx="420252" cy="420252"/>
            </a:xfrm>
            <a:prstGeom prst="ellipse">
              <a:avLst/>
            </a:prstGeom>
            <a:solidFill>
              <a:srgbClr val="FFFFFF"/>
            </a:solidFill>
            <a:ln w="12700" cap="flat" cmpd="sng" algn="ctr">
              <a:noFill/>
              <a:prstDash val="solid"/>
              <a:miter lim="800000"/>
            </a:ln>
            <a:effectLst/>
            <a:scene3d>
              <a:camera prst="orthographicFront"/>
              <a:lightRig rig="soft" dir="t"/>
            </a:scene3d>
            <a:sp3d prstMaterial="plastic">
              <a:bevelT w="44450" h="44450" prst="softRound"/>
              <a:bevelB w="0" h="0"/>
              <a:contourClr>
                <a:srgbClr val="FFFFFF"/>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grpSp>
      <p:grpSp>
        <p:nvGrpSpPr>
          <p:cNvPr id="116" name="Group 115">
            <a:extLst>
              <a:ext uri="{FF2B5EF4-FFF2-40B4-BE49-F238E27FC236}">
                <a16:creationId xmlns:a16="http://schemas.microsoft.com/office/drawing/2014/main" id="{A3789F15-E346-403E-8D85-476C5A702E3F}"/>
              </a:ext>
            </a:extLst>
          </p:cNvPr>
          <p:cNvGrpSpPr/>
          <p:nvPr/>
        </p:nvGrpSpPr>
        <p:grpSpPr>
          <a:xfrm>
            <a:off x="10335361" y="2784311"/>
            <a:ext cx="499224" cy="499224"/>
            <a:chOff x="2974113" y="1607128"/>
            <a:chExt cx="489527" cy="489527"/>
          </a:xfrm>
        </p:grpSpPr>
        <p:sp>
          <p:nvSpPr>
            <p:cNvPr id="117" name="Oval 116">
              <a:extLst>
                <a:ext uri="{FF2B5EF4-FFF2-40B4-BE49-F238E27FC236}">
                  <a16:creationId xmlns:a16="http://schemas.microsoft.com/office/drawing/2014/main" id="{2927126F-AAF6-4863-9632-72BE7C2AB6D4}"/>
                </a:ext>
              </a:extLst>
            </p:cNvPr>
            <p:cNvSpPr/>
            <p:nvPr/>
          </p:nvSpPr>
          <p:spPr>
            <a:xfrm>
              <a:off x="2974113" y="1607128"/>
              <a:ext cx="489527" cy="489527"/>
            </a:xfrm>
            <a:prstGeom prst="ellipse">
              <a:avLst/>
            </a:prstGeom>
            <a:solidFill>
              <a:srgbClr val="3D7E3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118" name="Oval 117">
              <a:extLst>
                <a:ext uri="{FF2B5EF4-FFF2-40B4-BE49-F238E27FC236}">
                  <a16:creationId xmlns:a16="http://schemas.microsoft.com/office/drawing/2014/main" id="{7AA40CC0-697E-418C-91BA-94C0F6507056}"/>
                </a:ext>
              </a:extLst>
            </p:cNvPr>
            <p:cNvSpPr/>
            <p:nvPr/>
          </p:nvSpPr>
          <p:spPr>
            <a:xfrm>
              <a:off x="3008748" y="1641764"/>
              <a:ext cx="420252" cy="420252"/>
            </a:xfrm>
            <a:prstGeom prst="ellipse">
              <a:avLst/>
            </a:prstGeom>
            <a:solidFill>
              <a:srgbClr val="FFFFFF"/>
            </a:solidFill>
            <a:ln w="12700" cap="flat" cmpd="sng" algn="ctr">
              <a:noFill/>
              <a:prstDash val="solid"/>
              <a:miter lim="800000"/>
            </a:ln>
            <a:effectLst/>
            <a:scene3d>
              <a:camera prst="orthographicFront"/>
              <a:lightRig rig="soft" dir="t"/>
            </a:scene3d>
            <a:sp3d prstMaterial="plastic">
              <a:bevelT w="44450" h="44450" prst="softRound"/>
              <a:bevelB w="0" h="0"/>
              <a:contourClr>
                <a:srgbClr val="FFFFFF"/>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grpSp>
      <p:sp>
        <p:nvSpPr>
          <p:cNvPr id="47" name="Title 2">
            <a:extLst>
              <a:ext uri="{FF2B5EF4-FFF2-40B4-BE49-F238E27FC236}">
                <a16:creationId xmlns:a16="http://schemas.microsoft.com/office/drawing/2014/main" id="{9ECAF4DC-9B10-4B1F-8FAE-19C0F486F455}"/>
              </a:ext>
            </a:extLst>
          </p:cNvPr>
          <p:cNvSpPr>
            <a:spLocks noGrp="1"/>
          </p:cNvSpPr>
          <p:nvPr>
            <p:ph type="title"/>
          </p:nvPr>
        </p:nvSpPr>
        <p:spPr>
          <a:xfrm>
            <a:off x="96068" y="86886"/>
            <a:ext cx="8018122" cy="640884"/>
          </a:xfrm>
        </p:spPr>
        <p:txBody>
          <a:bodyPr>
            <a:normAutofit/>
          </a:bodyPr>
          <a:lstStyle/>
          <a:p>
            <a:r>
              <a:rPr lang="en-GB" sz="2800" b="1">
                <a:solidFill>
                  <a:srgbClr val="59A74C"/>
                </a:solidFill>
              </a:rPr>
              <a:t>Health and Wellbeing Webinar Series</a:t>
            </a:r>
          </a:p>
        </p:txBody>
      </p:sp>
      <p:grpSp>
        <p:nvGrpSpPr>
          <p:cNvPr id="87" name="Group 86">
            <a:extLst>
              <a:ext uri="{FF2B5EF4-FFF2-40B4-BE49-F238E27FC236}">
                <a16:creationId xmlns:a16="http://schemas.microsoft.com/office/drawing/2014/main" id="{6FEAF8D8-7976-4E51-9D7B-E5B1D922A343}"/>
              </a:ext>
            </a:extLst>
          </p:cNvPr>
          <p:cNvGrpSpPr/>
          <p:nvPr/>
        </p:nvGrpSpPr>
        <p:grpSpPr>
          <a:xfrm>
            <a:off x="5923937" y="2805007"/>
            <a:ext cx="499224" cy="499224"/>
            <a:chOff x="2974113" y="1607128"/>
            <a:chExt cx="489527" cy="489527"/>
          </a:xfrm>
          <a:solidFill>
            <a:srgbClr val="FFFFFF"/>
          </a:solidFill>
        </p:grpSpPr>
        <p:sp>
          <p:nvSpPr>
            <p:cNvPr id="88" name="Oval 87">
              <a:extLst>
                <a:ext uri="{FF2B5EF4-FFF2-40B4-BE49-F238E27FC236}">
                  <a16:creationId xmlns:a16="http://schemas.microsoft.com/office/drawing/2014/main" id="{605A8827-D511-4663-A29F-A92D9C57CB16}"/>
                </a:ext>
              </a:extLst>
            </p:cNvPr>
            <p:cNvSpPr/>
            <p:nvPr/>
          </p:nvSpPr>
          <p:spPr>
            <a:xfrm>
              <a:off x="2974113" y="1607128"/>
              <a:ext cx="489527" cy="489527"/>
            </a:xfrm>
            <a:prstGeom prst="ellipse">
              <a:avLst/>
            </a:prstGeom>
            <a:solidFill>
              <a:srgbClr val="69BF5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89" name="Oval 88">
              <a:extLst>
                <a:ext uri="{FF2B5EF4-FFF2-40B4-BE49-F238E27FC236}">
                  <a16:creationId xmlns:a16="http://schemas.microsoft.com/office/drawing/2014/main" id="{C58E59D0-E82C-4509-8922-2A45410B1229}"/>
                </a:ext>
              </a:extLst>
            </p:cNvPr>
            <p:cNvSpPr/>
            <p:nvPr/>
          </p:nvSpPr>
          <p:spPr>
            <a:xfrm>
              <a:off x="3008748" y="1641764"/>
              <a:ext cx="420252" cy="420252"/>
            </a:xfrm>
            <a:prstGeom prst="ellipse">
              <a:avLst/>
            </a:prstGeom>
            <a:grpFill/>
            <a:ln w="12700" cap="flat" cmpd="sng" algn="ctr">
              <a:noFill/>
              <a:prstDash val="solid"/>
              <a:miter lim="800000"/>
            </a:ln>
            <a:effectLst/>
            <a:scene3d>
              <a:camera prst="orthographicFront"/>
              <a:lightRig rig="soft" dir="t"/>
            </a:scene3d>
            <a:sp3d prstMaterial="plastic">
              <a:bevelT w="44450" h="44450" prst="softRound"/>
              <a:bevelB w="0" h="0"/>
              <a:contourClr>
                <a:srgbClr val="FFFFFF"/>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rgbClr val="FFFFFF"/>
                </a:solidFill>
                <a:effectLst/>
                <a:uLnTx/>
                <a:uFillTx/>
                <a:latin typeface="Arial" panose="020B0604020202020204"/>
                <a:ea typeface="+mn-ea"/>
                <a:cs typeface="+mn-cs"/>
              </a:endParaRPr>
            </a:p>
          </p:txBody>
        </p:sp>
      </p:grpSp>
      <p:sp>
        <p:nvSpPr>
          <p:cNvPr id="3" name="TextBox 2">
            <a:extLst>
              <a:ext uri="{FF2B5EF4-FFF2-40B4-BE49-F238E27FC236}">
                <a16:creationId xmlns:a16="http://schemas.microsoft.com/office/drawing/2014/main" id="{6760ACAC-9CE6-4A14-851E-DA0E57ED06C8}"/>
              </a:ext>
            </a:extLst>
          </p:cNvPr>
          <p:cNvSpPr txBox="1"/>
          <p:nvPr/>
        </p:nvSpPr>
        <p:spPr>
          <a:xfrm>
            <a:off x="337681" y="3376685"/>
            <a:ext cx="2484885" cy="369332"/>
          </a:xfrm>
          <a:prstGeom prst="rect">
            <a:avLst/>
          </a:prstGeom>
          <a:noFill/>
        </p:spPr>
        <p:txBody>
          <a:bodyPr wrap="square" rtlCol="0">
            <a:spAutoFit/>
          </a:bodyPr>
          <a:lstStyle/>
          <a:p>
            <a:pPr algn="ctr"/>
            <a:r>
              <a:rPr lang="en-GB" b="1"/>
              <a:t>Monthly Webinars</a:t>
            </a:r>
          </a:p>
        </p:txBody>
      </p:sp>
      <p:pic>
        <p:nvPicPr>
          <p:cNvPr id="78" name="Graphic 77" descr="Brain in head">
            <a:extLst>
              <a:ext uri="{FF2B5EF4-FFF2-40B4-BE49-F238E27FC236}">
                <a16:creationId xmlns:a16="http://schemas.microsoft.com/office/drawing/2014/main" id="{BE243AF3-1142-4D56-9AD0-466CC12CA9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10445012" y="2874301"/>
            <a:ext cx="306428" cy="306428"/>
          </a:xfrm>
          <a:prstGeom prst="rect">
            <a:avLst/>
          </a:prstGeom>
        </p:spPr>
      </p:pic>
      <p:pic>
        <p:nvPicPr>
          <p:cNvPr id="79" name="Graphic 129" descr="Open hand with plant with solid fill">
            <a:extLst>
              <a:ext uri="{FF2B5EF4-FFF2-40B4-BE49-F238E27FC236}">
                <a16:creationId xmlns:a16="http://schemas.microsoft.com/office/drawing/2014/main" id="{3AA4600C-B8B4-463E-87F5-7E0E456818E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66686" y="3824386"/>
            <a:ext cx="364448" cy="364448"/>
          </a:xfrm>
          <a:prstGeom prst="rect">
            <a:avLst/>
          </a:prstGeom>
        </p:spPr>
      </p:pic>
      <p:pic>
        <p:nvPicPr>
          <p:cNvPr id="80" name="Graphic 130" descr="Body builder with solid fill">
            <a:extLst>
              <a:ext uri="{FF2B5EF4-FFF2-40B4-BE49-F238E27FC236}">
                <a16:creationId xmlns:a16="http://schemas.microsoft.com/office/drawing/2014/main" id="{194730FD-4B1A-45D5-8BF2-32B18365C90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83832" y="2874301"/>
            <a:ext cx="335399" cy="335399"/>
          </a:xfrm>
          <a:prstGeom prst="rect">
            <a:avLst/>
          </a:prstGeom>
        </p:spPr>
      </p:pic>
      <p:pic>
        <p:nvPicPr>
          <p:cNvPr id="81" name="Graphic 80" descr="Heart with pulse">
            <a:extLst>
              <a:ext uri="{FF2B5EF4-FFF2-40B4-BE49-F238E27FC236}">
                <a16:creationId xmlns:a16="http://schemas.microsoft.com/office/drawing/2014/main" id="{D8ABA4B5-859E-4B30-829F-614E2077A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04848" y="2914267"/>
            <a:ext cx="337393" cy="337393"/>
          </a:xfrm>
          <a:prstGeom prst="rect">
            <a:avLst/>
          </a:prstGeom>
        </p:spPr>
      </p:pic>
      <p:pic>
        <p:nvPicPr>
          <p:cNvPr id="51" name="Graphic 6" descr="Alarm Ringing with solid fill">
            <a:extLst>
              <a:ext uri="{FF2B5EF4-FFF2-40B4-BE49-F238E27FC236}">
                <a16:creationId xmlns:a16="http://schemas.microsoft.com/office/drawing/2014/main" id="{823B3D0E-9E73-476A-8A7B-CD04916E92E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768295" y="1944174"/>
            <a:ext cx="301796" cy="319275"/>
          </a:xfrm>
          <a:prstGeom prst="rect">
            <a:avLst/>
          </a:prstGeom>
        </p:spPr>
      </p:pic>
      <p:grpSp>
        <p:nvGrpSpPr>
          <p:cNvPr id="149" name="Group 148">
            <a:extLst>
              <a:ext uri="{FF2B5EF4-FFF2-40B4-BE49-F238E27FC236}">
                <a16:creationId xmlns:a16="http://schemas.microsoft.com/office/drawing/2014/main" id="{A65799AF-6D26-4E1F-ABD3-5E2AC9F646E8}"/>
              </a:ext>
            </a:extLst>
          </p:cNvPr>
          <p:cNvGrpSpPr/>
          <p:nvPr/>
        </p:nvGrpSpPr>
        <p:grpSpPr>
          <a:xfrm>
            <a:off x="9442025" y="214865"/>
            <a:ext cx="2285889" cy="2256927"/>
            <a:chOff x="3322172" y="1062114"/>
            <a:chExt cx="5485197" cy="5795886"/>
          </a:xfrm>
          <a:effectLst>
            <a:outerShdw blurRad="1270000" dist="38100" dir="2700000" algn="tl" rotWithShape="0">
              <a:prstClr val="black">
                <a:alpha val="20000"/>
              </a:prstClr>
            </a:outerShdw>
          </a:effectLst>
        </p:grpSpPr>
        <p:sp>
          <p:nvSpPr>
            <p:cNvPr id="150" name="Oval 49">
              <a:extLst>
                <a:ext uri="{FF2B5EF4-FFF2-40B4-BE49-F238E27FC236}">
                  <a16:creationId xmlns:a16="http://schemas.microsoft.com/office/drawing/2014/main" id="{2034123A-1EE3-44E9-8D50-04ED5D3A6784}"/>
                </a:ext>
              </a:extLst>
            </p:cNvPr>
            <p:cNvSpPr>
              <a:spLocks noChangeArrowheads="1"/>
            </p:cNvSpPr>
            <p:nvPr/>
          </p:nvSpPr>
          <p:spPr bwMode="auto">
            <a:xfrm>
              <a:off x="3322172" y="3100028"/>
              <a:ext cx="1935542"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51" name="Oval 50">
              <a:extLst>
                <a:ext uri="{FF2B5EF4-FFF2-40B4-BE49-F238E27FC236}">
                  <a16:creationId xmlns:a16="http://schemas.microsoft.com/office/drawing/2014/main" id="{5F91CCD8-84A1-4385-9C00-17B81DF87CB3}"/>
                </a:ext>
              </a:extLst>
            </p:cNvPr>
            <p:cNvSpPr>
              <a:spLocks noChangeArrowheads="1"/>
            </p:cNvSpPr>
            <p:nvPr/>
          </p:nvSpPr>
          <p:spPr bwMode="auto">
            <a:xfrm>
              <a:off x="3729592" y="2343974"/>
              <a:ext cx="1935542"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52" name="Oval 51">
              <a:extLst>
                <a:ext uri="{FF2B5EF4-FFF2-40B4-BE49-F238E27FC236}">
                  <a16:creationId xmlns:a16="http://schemas.microsoft.com/office/drawing/2014/main" id="{307A54F5-7F83-43D4-ABC5-B06E29DFA7FD}"/>
                </a:ext>
              </a:extLst>
            </p:cNvPr>
            <p:cNvSpPr>
              <a:spLocks noChangeArrowheads="1"/>
            </p:cNvSpPr>
            <p:nvPr/>
          </p:nvSpPr>
          <p:spPr bwMode="auto">
            <a:xfrm>
              <a:off x="4555083" y="1062114"/>
              <a:ext cx="1934198"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53" name="Oval 52">
              <a:extLst>
                <a:ext uri="{FF2B5EF4-FFF2-40B4-BE49-F238E27FC236}">
                  <a16:creationId xmlns:a16="http://schemas.microsoft.com/office/drawing/2014/main" id="{9C22B4E7-9776-4C17-A321-CBF735C6523D}"/>
                </a:ext>
              </a:extLst>
            </p:cNvPr>
            <p:cNvSpPr>
              <a:spLocks noChangeArrowheads="1"/>
            </p:cNvSpPr>
            <p:nvPr/>
          </p:nvSpPr>
          <p:spPr bwMode="auto">
            <a:xfrm>
              <a:off x="6191301" y="1490295"/>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54" name="Oval 53">
              <a:extLst>
                <a:ext uri="{FF2B5EF4-FFF2-40B4-BE49-F238E27FC236}">
                  <a16:creationId xmlns:a16="http://schemas.microsoft.com/office/drawing/2014/main" id="{C8452162-A905-4778-9CC5-49B0695B7453}"/>
                </a:ext>
              </a:extLst>
            </p:cNvPr>
            <p:cNvSpPr>
              <a:spLocks noChangeArrowheads="1"/>
            </p:cNvSpPr>
            <p:nvPr/>
          </p:nvSpPr>
          <p:spPr bwMode="auto">
            <a:xfrm>
              <a:off x="6677199" y="1982906"/>
              <a:ext cx="1935542" cy="1932857"/>
            </a:xfrm>
            <a:prstGeom prst="ellipse">
              <a:avLst/>
            </a:prstGeom>
            <a:solidFill>
              <a:schemeClr val="accent6">
                <a:lumMod val="20000"/>
                <a:lumOff val="8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55" name="Oval 54">
              <a:extLst>
                <a:ext uri="{FF2B5EF4-FFF2-40B4-BE49-F238E27FC236}">
                  <a16:creationId xmlns:a16="http://schemas.microsoft.com/office/drawing/2014/main" id="{7C560E23-1B15-442B-9788-2701D9BE4826}"/>
                </a:ext>
              </a:extLst>
            </p:cNvPr>
            <p:cNvSpPr>
              <a:spLocks noChangeArrowheads="1"/>
            </p:cNvSpPr>
            <p:nvPr/>
          </p:nvSpPr>
          <p:spPr bwMode="auto">
            <a:xfrm>
              <a:off x="6874512" y="3033896"/>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56" name="Oval 55">
              <a:extLst>
                <a:ext uri="{FF2B5EF4-FFF2-40B4-BE49-F238E27FC236}">
                  <a16:creationId xmlns:a16="http://schemas.microsoft.com/office/drawing/2014/main" id="{1BB3027A-CE26-4B9A-BF2F-C3258AF64DFE}"/>
                </a:ext>
              </a:extLst>
            </p:cNvPr>
            <p:cNvSpPr>
              <a:spLocks noChangeArrowheads="1"/>
            </p:cNvSpPr>
            <p:nvPr/>
          </p:nvSpPr>
          <p:spPr bwMode="auto">
            <a:xfrm>
              <a:off x="4976554" y="2621822"/>
              <a:ext cx="2179833" cy="2177148"/>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57" name="Freeform 48">
              <a:extLst>
                <a:ext uri="{FF2B5EF4-FFF2-40B4-BE49-F238E27FC236}">
                  <a16:creationId xmlns:a16="http://schemas.microsoft.com/office/drawing/2014/main" id="{065C7476-E6C3-4427-BA27-B74CACEB4C2D}"/>
                </a:ext>
              </a:extLst>
            </p:cNvPr>
            <p:cNvSpPr>
              <a:spLocks/>
            </p:cNvSpPr>
            <p:nvPr/>
          </p:nvSpPr>
          <p:spPr bwMode="auto">
            <a:xfrm>
              <a:off x="4273208" y="2067468"/>
              <a:ext cx="3722092" cy="4790532"/>
            </a:xfrm>
            <a:custGeom>
              <a:avLst/>
              <a:gdLst>
                <a:gd name="T0" fmla="*/ 662 w 1554"/>
                <a:gd name="T1" fmla="*/ 2003 h 2003"/>
                <a:gd name="T2" fmla="*/ 582 w 1554"/>
                <a:gd name="T3" fmla="*/ 1732 h 2003"/>
                <a:gd name="T4" fmla="*/ 634 w 1554"/>
                <a:gd name="T5" fmla="*/ 1455 h 2003"/>
                <a:gd name="T6" fmla="*/ 725 w 1554"/>
                <a:gd name="T7" fmla="*/ 1227 h 2003"/>
                <a:gd name="T8" fmla="*/ 393 w 1554"/>
                <a:gd name="T9" fmla="*/ 1039 h 2003"/>
                <a:gd name="T10" fmla="*/ 0 w 1554"/>
                <a:gd name="T11" fmla="*/ 1009 h 2003"/>
                <a:gd name="T12" fmla="*/ 363 w 1554"/>
                <a:gd name="T13" fmla="*/ 1009 h 2003"/>
                <a:gd name="T14" fmla="*/ 237 w 1554"/>
                <a:gd name="T15" fmla="*/ 807 h 2003"/>
                <a:gd name="T16" fmla="*/ 66 w 1554"/>
                <a:gd name="T17" fmla="*/ 651 h 2003"/>
                <a:gd name="T18" fmla="*/ 222 w 1554"/>
                <a:gd name="T19" fmla="*/ 774 h 2003"/>
                <a:gd name="T20" fmla="*/ 191 w 1554"/>
                <a:gd name="T21" fmla="*/ 472 h 2003"/>
                <a:gd name="T22" fmla="*/ 332 w 1554"/>
                <a:gd name="T23" fmla="*/ 873 h 2003"/>
                <a:gd name="T24" fmla="*/ 373 w 1554"/>
                <a:gd name="T25" fmla="*/ 737 h 2003"/>
                <a:gd name="T26" fmla="*/ 363 w 1554"/>
                <a:gd name="T27" fmla="*/ 908 h 2003"/>
                <a:gd name="T28" fmla="*/ 778 w 1554"/>
                <a:gd name="T29" fmla="*/ 1116 h 2003"/>
                <a:gd name="T30" fmla="*/ 786 w 1554"/>
                <a:gd name="T31" fmla="*/ 671 h 2003"/>
                <a:gd name="T32" fmla="*/ 662 w 1554"/>
                <a:gd name="T33" fmla="*/ 440 h 2003"/>
                <a:gd name="T34" fmla="*/ 598 w 1554"/>
                <a:gd name="T35" fmla="*/ 164 h 2003"/>
                <a:gd name="T36" fmla="*/ 476 w 1554"/>
                <a:gd name="T37" fmla="*/ 20 h 2003"/>
                <a:gd name="T38" fmla="*/ 601 w 1554"/>
                <a:gd name="T39" fmla="*/ 139 h 2003"/>
                <a:gd name="T40" fmla="*/ 640 w 1554"/>
                <a:gd name="T41" fmla="*/ 0 h 2003"/>
                <a:gd name="T42" fmla="*/ 708 w 1554"/>
                <a:gd name="T43" fmla="*/ 400 h 2003"/>
                <a:gd name="T44" fmla="*/ 927 w 1554"/>
                <a:gd name="T45" fmla="*/ 134 h 2003"/>
                <a:gd name="T46" fmla="*/ 737 w 1554"/>
                <a:gd name="T47" fmla="*/ 446 h 2003"/>
                <a:gd name="T48" fmla="*/ 952 w 1554"/>
                <a:gd name="T49" fmla="*/ 994 h 2003"/>
                <a:gd name="T50" fmla="*/ 1160 w 1554"/>
                <a:gd name="T51" fmla="*/ 840 h 2003"/>
                <a:gd name="T52" fmla="*/ 1133 w 1554"/>
                <a:gd name="T53" fmla="*/ 676 h 2003"/>
                <a:gd name="T54" fmla="*/ 1187 w 1554"/>
                <a:gd name="T55" fmla="*/ 810 h 2003"/>
                <a:gd name="T56" fmla="*/ 1365 w 1554"/>
                <a:gd name="T57" fmla="*/ 336 h 2003"/>
                <a:gd name="T58" fmla="*/ 1312 w 1554"/>
                <a:gd name="T59" fmla="*/ 698 h 2003"/>
                <a:gd name="T60" fmla="*/ 1481 w 1554"/>
                <a:gd name="T61" fmla="*/ 587 h 2003"/>
                <a:gd name="T62" fmla="*/ 1298 w 1554"/>
                <a:gd name="T63" fmla="*/ 731 h 2003"/>
                <a:gd name="T64" fmla="*/ 1177 w 1554"/>
                <a:gd name="T65" fmla="*/ 939 h 2003"/>
                <a:gd name="T66" fmla="*/ 1554 w 1554"/>
                <a:gd name="T67" fmla="*/ 904 h 2003"/>
                <a:gd name="T68" fmla="*/ 1143 w 1554"/>
                <a:gd name="T69" fmla="*/ 973 h 2003"/>
                <a:gd name="T70" fmla="*/ 922 w 1554"/>
                <a:gd name="T71" fmla="*/ 1117 h 2003"/>
                <a:gd name="T72" fmla="*/ 836 w 1554"/>
                <a:gd name="T73" fmla="*/ 1653 h 2003"/>
                <a:gd name="T74" fmla="*/ 980 w 1554"/>
                <a:gd name="T75" fmla="*/ 2003 h 2003"/>
                <a:gd name="T76" fmla="*/ 662 w 1554"/>
                <a:gd name="T77" fmla="*/ 2003 h 2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4" h="2003">
                  <a:moveTo>
                    <a:pt x="662" y="2003"/>
                  </a:moveTo>
                  <a:cubicBezTo>
                    <a:pt x="662" y="2003"/>
                    <a:pt x="589" y="1844"/>
                    <a:pt x="582" y="1732"/>
                  </a:cubicBezTo>
                  <a:cubicBezTo>
                    <a:pt x="582" y="1732"/>
                    <a:pt x="572" y="1599"/>
                    <a:pt x="634" y="1455"/>
                  </a:cubicBezTo>
                  <a:cubicBezTo>
                    <a:pt x="634" y="1455"/>
                    <a:pt x="669" y="1358"/>
                    <a:pt x="725" y="1227"/>
                  </a:cubicBezTo>
                  <a:cubicBezTo>
                    <a:pt x="725" y="1227"/>
                    <a:pt x="531" y="1192"/>
                    <a:pt x="393" y="1039"/>
                  </a:cubicBezTo>
                  <a:cubicBezTo>
                    <a:pt x="393" y="1039"/>
                    <a:pt x="202" y="1133"/>
                    <a:pt x="0" y="1009"/>
                  </a:cubicBezTo>
                  <a:cubicBezTo>
                    <a:pt x="0" y="1009"/>
                    <a:pt x="212" y="1095"/>
                    <a:pt x="363" y="1009"/>
                  </a:cubicBezTo>
                  <a:cubicBezTo>
                    <a:pt x="363" y="1009"/>
                    <a:pt x="276" y="915"/>
                    <a:pt x="237" y="807"/>
                  </a:cubicBezTo>
                  <a:cubicBezTo>
                    <a:pt x="237" y="807"/>
                    <a:pt x="149" y="792"/>
                    <a:pt x="66" y="651"/>
                  </a:cubicBezTo>
                  <a:cubicBezTo>
                    <a:pt x="66" y="651"/>
                    <a:pt x="161" y="768"/>
                    <a:pt x="222" y="774"/>
                  </a:cubicBezTo>
                  <a:cubicBezTo>
                    <a:pt x="222" y="774"/>
                    <a:pt x="158" y="641"/>
                    <a:pt x="191" y="472"/>
                  </a:cubicBezTo>
                  <a:cubicBezTo>
                    <a:pt x="191" y="472"/>
                    <a:pt x="182" y="702"/>
                    <a:pt x="332" y="873"/>
                  </a:cubicBezTo>
                  <a:cubicBezTo>
                    <a:pt x="332" y="873"/>
                    <a:pt x="360" y="846"/>
                    <a:pt x="373" y="737"/>
                  </a:cubicBezTo>
                  <a:cubicBezTo>
                    <a:pt x="373" y="737"/>
                    <a:pt x="404" y="826"/>
                    <a:pt x="363" y="908"/>
                  </a:cubicBezTo>
                  <a:cubicBezTo>
                    <a:pt x="363" y="908"/>
                    <a:pt x="498" y="1092"/>
                    <a:pt x="778" y="1116"/>
                  </a:cubicBezTo>
                  <a:cubicBezTo>
                    <a:pt x="778" y="1116"/>
                    <a:pt x="903" y="846"/>
                    <a:pt x="786" y="671"/>
                  </a:cubicBezTo>
                  <a:cubicBezTo>
                    <a:pt x="662" y="440"/>
                    <a:pt x="662" y="440"/>
                    <a:pt x="662" y="440"/>
                  </a:cubicBezTo>
                  <a:cubicBezTo>
                    <a:pt x="662" y="440"/>
                    <a:pt x="590" y="310"/>
                    <a:pt x="598" y="164"/>
                  </a:cubicBezTo>
                  <a:cubicBezTo>
                    <a:pt x="598" y="164"/>
                    <a:pt x="512" y="152"/>
                    <a:pt x="476" y="20"/>
                  </a:cubicBezTo>
                  <a:cubicBezTo>
                    <a:pt x="476" y="20"/>
                    <a:pt x="542" y="145"/>
                    <a:pt x="601" y="139"/>
                  </a:cubicBezTo>
                  <a:cubicBezTo>
                    <a:pt x="601" y="139"/>
                    <a:pt x="614" y="37"/>
                    <a:pt x="640" y="0"/>
                  </a:cubicBezTo>
                  <a:cubicBezTo>
                    <a:pt x="640" y="0"/>
                    <a:pt x="567" y="208"/>
                    <a:pt x="708" y="400"/>
                  </a:cubicBezTo>
                  <a:cubicBezTo>
                    <a:pt x="708" y="400"/>
                    <a:pt x="874" y="388"/>
                    <a:pt x="927" y="134"/>
                  </a:cubicBezTo>
                  <a:cubicBezTo>
                    <a:pt x="927" y="134"/>
                    <a:pt x="938" y="377"/>
                    <a:pt x="737" y="446"/>
                  </a:cubicBezTo>
                  <a:cubicBezTo>
                    <a:pt x="737" y="446"/>
                    <a:pt x="994" y="748"/>
                    <a:pt x="952" y="994"/>
                  </a:cubicBezTo>
                  <a:cubicBezTo>
                    <a:pt x="952" y="994"/>
                    <a:pt x="1104" y="933"/>
                    <a:pt x="1160" y="840"/>
                  </a:cubicBezTo>
                  <a:cubicBezTo>
                    <a:pt x="1160" y="840"/>
                    <a:pt x="1112" y="785"/>
                    <a:pt x="1133" y="676"/>
                  </a:cubicBezTo>
                  <a:cubicBezTo>
                    <a:pt x="1133" y="676"/>
                    <a:pt x="1141" y="798"/>
                    <a:pt x="1187" y="810"/>
                  </a:cubicBezTo>
                  <a:cubicBezTo>
                    <a:pt x="1187" y="810"/>
                    <a:pt x="1323" y="668"/>
                    <a:pt x="1365" y="336"/>
                  </a:cubicBezTo>
                  <a:cubicBezTo>
                    <a:pt x="1365" y="336"/>
                    <a:pt x="1379" y="549"/>
                    <a:pt x="1312" y="698"/>
                  </a:cubicBezTo>
                  <a:cubicBezTo>
                    <a:pt x="1312" y="698"/>
                    <a:pt x="1426" y="710"/>
                    <a:pt x="1481" y="587"/>
                  </a:cubicBezTo>
                  <a:cubicBezTo>
                    <a:pt x="1481" y="587"/>
                    <a:pt x="1434" y="738"/>
                    <a:pt x="1298" y="731"/>
                  </a:cubicBezTo>
                  <a:cubicBezTo>
                    <a:pt x="1298" y="731"/>
                    <a:pt x="1240" y="876"/>
                    <a:pt x="1177" y="939"/>
                  </a:cubicBezTo>
                  <a:cubicBezTo>
                    <a:pt x="1177" y="939"/>
                    <a:pt x="1295" y="1037"/>
                    <a:pt x="1554" y="904"/>
                  </a:cubicBezTo>
                  <a:cubicBezTo>
                    <a:pt x="1554" y="904"/>
                    <a:pt x="1343" y="1066"/>
                    <a:pt x="1143" y="973"/>
                  </a:cubicBezTo>
                  <a:cubicBezTo>
                    <a:pt x="1143" y="973"/>
                    <a:pt x="1058" y="1072"/>
                    <a:pt x="922" y="1117"/>
                  </a:cubicBezTo>
                  <a:cubicBezTo>
                    <a:pt x="922" y="1117"/>
                    <a:pt x="814" y="1484"/>
                    <a:pt x="836" y="1653"/>
                  </a:cubicBezTo>
                  <a:cubicBezTo>
                    <a:pt x="836" y="1653"/>
                    <a:pt x="875" y="1845"/>
                    <a:pt x="980" y="2003"/>
                  </a:cubicBezTo>
                  <a:lnTo>
                    <a:pt x="662" y="2003"/>
                  </a:lnTo>
                  <a:close/>
                </a:path>
              </a:pathLst>
            </a:custGeom>
            <a:gradFill flip="none" rotWithShape="1">
              <a:gsLst>
                <a:gs pos="0">
                  <a:schemeClr val="bg1">
                    <a:lumMod val="95000"/>
                  </a:schemeClr>
                </a:gs>
                <a:gs pos="100000">
                  <a:schemeClr val="bg1">
                    <a:shade val="100000"/>
                    <a:satMod val="11500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grpSp>
      <p:sp>
        <p:nvSpPr>
          <p:cNvPr id="68" name="TextBox 67">
            <a:extLst>
              <a:ext uri="{FF2B5EF4-FFF2-40B4-BE49-F238E27FC236}">
                <a16:creationId xmlns:a16="http://schemas.microsoft.com/office/drawing/2014/main" id="{89A7756F-D249-4579-AD54-745FEB2DBD3C}"/>
              </a:ext>
            </a:extLst>
          </p:cNvPr>
          <p:cNvSpPr txBox="1"/>
          <p:nvPr/>
        </p:nvSpPr>
        <p:spPr>
          <a:xfrm>
            <a:off x="2592627" y="2517163"/>
            <a:ext cx="2484885" cy="646331"/>
          </a:xfrm>
          <a:prstGeom prst="rect">
            <a:avLst/>
          </a:prstGeom>
          <a:noFill/>
        </p:spPr>
        <p:txBody>
          <a:bodyPr wrap="square" rtlCol="0">
            <a:spAutoFit/>
          </a:bodyPr>
          <a:lstStyle/>
          <a:p>
            <a:pPr algn="ctr"/>
            <a:r>
              <a:rPr lang="en-GB" b="1"/>
              <a:t>Quarterly Line Manager Webinars</a:t>
            </a:r>
          </a:p>
        </p:txBody>
      </p:sp>
      <p:sp>
        <p:nvSpPr>
          <p:cNvPr id="69" name="TextBox 68">
            <a:extLst>
              <a:ext uri="{FF2B5EF4-FFF2-40B4-BE49-F238E27FC236}">
                <a16:creationId xmlns:a16="http://schemas.microsoft.com/office/drawing/2014/main" id="{80DDD533-9349-448D-AB1C-978F76B9CFFC}"/>
              </a:ext>
            </a:extLst>
          </p:cNvPr>
          <p:cNvSpPr txBox="1"/>
          <p:nvPr/>
        </p:nvSpPr>
        <p:spPr>
          <a:xfrm>
            <a:off x="4796346" y="3694304"/>
            <a:ext cx="2484885" cy="369332"/>
          </a:xfrm>
          <a:prstGeom prst="rect">
            <a:avLst/>
          </a:prstGeom>
          <a:noFill/>
        </p:spPr>
        <p:txBody>
          <a:bodyPr wrap="square" rtlCol="0">
            <a:spAutoFit/>
          </a:bodyPr>
          <a:lstStyle/>
          <a:p>
            <a:pPr algn="ctr"/>
            <a:r>
              <a:rPr lang="en-GB" b="1"/>
              <a:t>Wellbeing Workshops </a:t>
            </a:r>
          </a:p>
        </p:txBody>
      </p:sp>
      <p:sp>
        <p:nvSpPr>
          <p:cNvPr id="70" name="TextBox 69">
            <a:extLst>
              <a:ext uri="{FF2B5EF4-FFF2-40B4-BE49-F238E27FC236}">
                <a16:creationId xmlns:a16="http://schemas.microsoft.com/office/drawing/2014/main" id="{6B48F394-A006-41C7-9B53-6BBAB55D1F54}"/>
              </a:ext>
            </a:extLst>
          </p:cNvPr>
          <p:cNvSpPr txBox="1"/>
          <p:nvPr/>
        </p:nvSpPr>
        <p:spPr>
          <a:xfrm>
            <a:off x="7281231" y="4347677"/>
            <a:ext cx="2484885" cy="369332"/>
          </a:xfrm>
          <a:prstGeom prst="rect">
            <a:avLst/>
          </a:prstGeom>
          <a:noFill/>
        </p:spPr>
        <p:txBody>
          <a:bodyPr wrap="square" rtlCol="0">
            <a:spAutoFit/>
          </a:bodyPr>
          <a:lstStyle/>
          <a:p>
            <a:pPr algn="ctr"/>
            <a:r>
              <a:rPr lang="en-GB" b="1"/>
              <a:t>Podcast Series </a:t>
            </a:r>
          </a:p>
        </p:txBody>
      </p:sp>
      <p:sp>
        <p:nvSpPr>
          <p:cNvPr id="71" name="TextBox 70">
            <a:extLst>
              <a:ext uri="{FF2B5EF4-FFF2-40B4-BE49-F238E27FC236}">
                <a16:creationId xmlns:a16="http://schemas.microsoft.com/office/drawing/2014/main" id="{DA3B727A-67E9-4955-BE98-EE52838FFA4F}"/>
              </a:ext>
            </a:extLst>
          </p:cNvPr>
          <p:cNvSpPr txBox="1"/>
          <p:nvPr/>
        </p:nvSpPr>
        <p:spPr>
          <a:xfrm>
            <a:off x="9621705" y="3570819"/>
            <a:ext cx="2484885" cy="369332"/>
          </a:xfrm>
          <a:prstGeom prst="rect">
            <a:avLst/>
          </a:prstGeom>
          <a:noFill/>
        </p:spPr>
        <p:txBody>
          <a:bodyPr wrap="square" rtlCol="0">
            <a:spAutoFit/>
          </a:bodyPr>
          <a:lstStyle/>
          <a:p>
            <a:pPr algn="ctr"/>
            <a:r>
              <a:rPr lang="en-GB" b="1"/>
              <a:t>Wellbeing Resources</a:t>
            </a:r>
          </a:p>
        </p:txBody>
      </p:sp>
      <p:sp>
        <p:nvSpPr>
          <p:cNvPr id="6" name="TextBox 5">
            <a:extLst>
              <a:ext uri="{FF2B5EF4-FFF2-40B4-BE49-F238E27FC236}">
                <a16:creationId xmlns:a16="http://schemas.microsoft.com/office/drawing/2014/main" id="{0F2C7802-4EB8-4376-BB8C-8393F891EBF8}"/>
              </a:ext>
            </a:extLst>
          </p:cNvPr>
          <p:cNvSpPr txBox="1"/>
          <p:nvPr/>
        </p:nvSpPr>
        <p:spPr>
          <a:xfrm>
            <a:off x="562965" y="3807865"/>
            <a:ext cx="1944227" cy="769441"/>
          </a:xfrm>
          <a:prstGeom prst="rect">
            <a:avLst/>
          </a:prstGeom>
          <a:noFill/>
        </p:spPr>
        <p:txBody>
          <a:bodyPr wrap="square" lIns="91440" tIns="45720" rIns="91440" bIns="45720" rtlCol="0" anchor="t">
            <a:spAutoFit/>
          </a:bodyPr>
          <a:lstStyle/>
          <a:p>
            <a:pPr algn="ctr"/>
            <a:r>
              <a:rPr lang="en-GB" sz="1100"/>
              <a:t>A series of  8 webinars over 12 months for all colleagues covering different topical focus e.g. </a:t>
            </a:r>
            <a:r>
              <a:rPr lang="en-GB" sz="1100" b="1"/>
              <a:t>thriving through change</a:t>
            </a:r>
          </a:p>
        </p:txBody>
      </p:sp>
      <p:sp>
        <p:nvSpPr>
          <p:cNvPr id="83" name="TextBox 82">
            <a:extLst>
              <a:ext uri="{FF2B5EF4-FFF2-40B4-BE49-F238E27FC236}">
                <a16:creationId xmlns:a16="http://schemas.microsoft.com/office/drawing/2014/main" id="{8B6A6D5D-AE7D-41A2-98A5-7D7E7B837AA1}"/>
              </a:ext>
            </a:extLst>
          </p:cNvPr>
          <p:cNvSpPr txBox="1"/>
          <p:nvPr/>
        </p:nvSpPr>
        <p:spPr>
          <a:xfrm>
            <a:off x="2873341" y="3139063"/>
            <a:ext cx="1944227" cy="938719"/>
          </a:xfrm>
          <a:prstGeom prst="rect">
            <a:avLst/>
          </a:prstGeom>
          <a:noFill/>
        </p:spPr>
        <p:txBody>
          <a:bodyPr wrap="square" rtlCol="0">
            <a:spAutoFit/>
          </a:bodyPr>
          <a:lstStyle/>
          <a:p>
            <a:pPr algn="ctr"/>
            <a:r>
              <a:rPr lang="en-GB" sz="1100"/>
              <a:t>A series of quarterly webinars delivered to line managers with the aim to upskill managers on the health and wellbeing of their teams.</a:t>
            </a:r>
          </a:p>
        </p:txBody>
      </p:sp>
      <p:sp>
        <p:nvSpPr>
          <p:cNvPr id="84" name="TextBox 83">
            <a:extLst>
              <a:ext uri="{FF2B5EF4-FFF2-40B4-BE49-F238E27FC236}">
                <a16:creationId xmlns:a16="http://schemas.microsoft.com/office/drawing/2014/main" id="{25691732-B81E-4C8B-8CE6-BCAB3CEA09AF}"/>
              </a:ext>
            </a:extLst>
          </p:cNvPr>
          <p:cNvSpPr txBox="1"/>
          <p:nvPr/>
        </p:nvSpPr>
        <p:spPr>
          <a:xfrm>
            <a:off x="4986043" y="4063636"/>
            <a:ext cx="1944227" cy="1446550"/>
          </a:xfrm>
          <a:prstGeom prst="rect">
            <a:avLst/>
          </a:prstGeom>
          <a:noFill/>
        </p:spPr>
        <p:txBody>
          <a:bodyPr wrap="square" rtlCol="0">
            <a:spAutoFit/>
          </a:bodyPr>
          <a:lstStyle/>
          <a:p>
            <a:pPr algn="ctr"/>
            <a:r>
              <a:rPr lang="en-GB" sz="1100"/>
              <a:t>A selection of health and wellbeing activities that are accessible and available to all colleagues to help encourage them to engage with health and wellbeing at work. Including breathing exercises and yoga classes. </a:t>
            </a:r>
          </a:p>
        </p:txBody>
      </p:sp>
      <p:sp>
        <p:nvSpPr>
          <p:cNvPr id="85" name="TextBox 84">
            <a:extLst>
              <a:ext uri="{FF2B5EF4-FFF2-40B4-BE49-F238E27FC236}">
                <a16:creationId xmlns:a16="http://schemas.microsoft.com/office/drawing/2014/main" id="{C1986CCF-4D78-4214-ABA6-7BE1907BE7DB}"/>
              </a:ext>
            </a:extLst>
          </p:cNvPr>
          <p:cNvSpPr txBox="1"/>
          <p:nvPr/>
        </p:nvSpPr>
        <p:spPr>
          <a:xfrm>
            <a:off x="7529314" y="4674530"/>
            <a:ext cx="2090835" cy="1107996"/>
          </a:xfrm>
          <a:prstGeom prst="rect">
            <a:avLst/>
          </a:prstGeom>
          <a:noFill/>
        </p:spPr>
        <p:txBody>
          <a:bodyPr wrap="square" rtlCol="0">
            <a:spAutoFit/>
          </a:bodyPr>
          <a:lstStyle/>
          <a:p>
            <a:pPr algn="ctr"/>
            <a:r>
              <a:rPr lang="en-GB" sz="1100"/>
              <a:t>A podcast series that is designed to reach colleagues on the move to provide them with relevant health and wellbeing content. Episode 1 is on </a:t>
            </a:r>
            <a:r>
              <a:rPr lang="en-GB" sz="1100" b="1"/>
              <a:t>Climate Change &amp; Eco-anxiety</a:t>
            </a:r>
          </a:p>
        </p:txBody>
      </p:sp>
      <p:sp>
        <p:nvSpPr>
          <p:cNvPr id="86" name="TextBox 85">
            <a:extLst>
              <a:ext uri="{FF2B5EF4-FFF2-40B4-BE49-F238E27FC236}">
                <a16:creationId xmlns:a16="http://schemas.microsoft.com/office/drawing/2014/main" id="{4C0270A6-B99B-4727-A38D-39AF285F334E}"/>
              </a:ext>
            </a:extLst>
          </p:cNvPr>
          <p:cNvSpPr txBox="1"/>
          <p:nvPr/>
        </p:nvSpPr>
        <p:spPr>
          <a:xfrm>
            <a:off x="9806588" y="4021997"/>
            <a:ext cx="1944227" cy="1292662"/>
          </a:xfrm>
          <a:prstGeom prst="rect">
            <a:avLst/>
          </a:prstGeom>
          <a:noFill/>
        </p:spPr>
        <p:txBody>
          <a:bodyPr wrap="square" rtlCol="0">
            <a:spAutoFit/>
          </a:bodyPr>
          <a:lstStyle/>
          <a:p>
            <a:pPr algn="ctr"/>
            <a:r>
              <a:rPr lang="en-GB" sz="1100"/>
              <a:t>Colleagues are provided with additional related resources on our Learning Management System so colleagues can engage in self-directed learning on a wide range of  health and wellbeing topics</a:t>
            </a:r>
            <a:r>
              <a:rPr lang="en-GB" sz="1200"/>
              <a:t>. </a:t>
            </a:r>
          </a:p>
        </p:txBody>
      </p:sp>
    </p:spTree>
    <p:extLst>
      <p:ext uri="{BB962C8B-B14F-4D97-AF65-F5344CB8AC3E}">
        <p14:creationId xmlns:p14="http://schemas.microsoft.com/office/powerpoint/2010/main" val="249951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169"/>
                                        </p:tgtEl>
                                        <p:attrNameLst>
                                          <p:attrName>style.visibility</p:attrName>
                                        </p:attrNameLst>
                                      </p:cBhvr>
                                      <p:to>
                                        <p:strVal val="visible"/>
                                      </p:to>
                                    </p:set>
                                    <p:anim calcmode="lin" valueType="num">
                                      <p:cBhvr>
                                        <p:cTn id="7" dur="2000" fill="hold"/>
                                        <p:tgtEl>
                                          <p:spTgt spid="169"/>
                                        </p:tgtEl>
                                        <p:attrNameLst>
                                          <p:attrName>ppt_x</p:attrName>
                                        </p:attrNameLst>
                                      </p:cBhvr>
                                      <p:tavLst>
                                        <p:tav tm="0">
                                          <p:val>
                                            <p:strVal val="#ppt_x"/>
                                          </p:val>
                                        </p:tav>
                                        <p:tav tm="100000">
                                          <p:val>
                                            <p:strVal val="#ppt_x"/>
                                          </p:val>
                                        </p:tav>
                                      </p:tavLst>
                                    </p:anim>
                                    <p:anim calcmode="lin" valueType="num">
                                      <p:cBhvr>
                                        <p:cTn id="8" dur="2000" fill="hold"/>
                                        <p:tgtEl>
                                          <p:spTgt spid="169"/>
                                        </p:tgtEl>
                                        <p:attrNameLst>
                                          <p:attrName>ppt_y</p:attrName>
                                        </p:attrNameLst>
                                      </p:cBhvr>
                                      <p:tavLst>
                                        <p:tav tm="0">
                                          <p:val>
                                            <p:strVal val="#ppt_y-#ppt_h/2"/>
                                          </p:val>
                                        </p:tav>
                                        <p:tav tm="100000">
                                          <p:val>
                                            <p:strVal val="#ppt_y"/>
                                          </p:val>
                                        </p:tav>
                                      </p:tavLst>
                                    </p:anim>
                                    <p:anim calcmode="lin" valueType="num">
                                      <p:cBhvr>
                                        <p:cTn id="9" dur="2000" fill="hold"/>
                                        <p:tgtEl>
                                          <p:spTgt spid="169"/>
                                        </p:tgtEl>
                                        <p:attrNameLst>
                                          <p:attrName>ppt_w</p:attrName>
                                        </p:attrNameLst>
                                      </p:cBhvr>
                                      <p:tavLst>
                                        <p:tav tm="0">
                                          <p:val>
                                            <p:strVal val="#ppt_w"/>
                                          </p:val>
                                        </p:tav>
                                        <p:tav tm="100000">
                                          <p:val>
                                            <p:strVal val="#ppt_w"/>
                                          </p:val>
                                        </p:tav>
                                      </p:tavLst>
                                    </p:anim>
                                    <p:anim calcmode="lin" valueType="num">
                                      <p:cBhvr>
                                        <p:cTn id="10" dur="2000" fill="hold"/>
                                        <p:tgtEl>
                                          <p:spTgt spid="1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6"/>
          <p:cNvSpPr>
            <a:spLocks/>
          </p:cNvSpPr>
          <p:nvPr/>
        </p:nvSpPr>
        <p:spPr bwMode="auto">
          <a:xfrm>
            <a:off x="5830939" y="6158089"/>
            <a:ext cx="4877" cy="6096"/>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2" y="2"/>
                  <a:pt x="2" y="1"/>
                  <a:pt x="1" y="0"/>
                </a:cubicBezTo>
                <a:cubicBezTo>
                  <a:pt x="0" y="1"/>
                  <a:pt x="0" y="2"/>
                  <a:pt x="1" y="2"/>
                </a:cubicBezTo>
                <a:close/>
              </a:path>
            </a:pathLst>
          </a:custGeom>
          <a:solidFill>
            <a:srgbClr val="F8952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6" name="Freeform 8"/>
          <p:cNvSpPr>
            <a:spLocks/>
          </p:cNvSpPr>
          <p:nvPr/>
        </p:nvSpPr>
        <p:spPr bwMode="auto">
          <a:xfrm>
            <a:off x="5865076" y="1748202"/>
            <a:ext cx="6096" cy="2438"/>
          </a:xfrm>
          <a:custGeom>
            <a:avLst/>
            <a:gdLst>
              <a:gd name="T0" fmla="*/ 1 w 2"/>
              <a:gd name="T1" fmla="*/ 0 h 1"/>
              <a:gd name="T2" fmla="*/ 1 w 2"/>
              <a:gd name="T3" fmla="*/ 1 h 1"/>
              <a:gd name="T4" fmla="*/ 1 w 2"/>
              <a:gd name="T5" fmla="*/ 0 h 1"/>
            </a:gdLst>
            <a:ahLst/>
            <a:cxnLst>
              <a:cxn ang="0">
                <a:pos x="T0" y="T1"/>
              </a:cxn>
              <a:cxn ang="0">
                <a:pos x="T2" y="T3"/>
              </a:cxn>
              <a:cxn ang="0">
                <a:pos x="T4" y="T5"/>
              </a:cxn>
            </a:cxnLst>
            <a:rect l="0" t="0" r="r" b="b"/>
            <a:pathLst>
              <a:path w="2" h="1">
                <a:moveTo>
                  <a:pt x="1" y="0"/>
                </a:moveTo>
                <a:cubicBezTo>
                  <a:pt x="0" y="0"/>
                  <a:pt x="0" y="0"/>
                  <a:pt x="1" y="1"/>
                </a:cubicBezTo>
                <a:cubicBezTo>
                  <a:pt x="2" y="0"/>
                  <a:pt x="2" y="0"/>
                  <a:pt x="1" y="0"/>
                </a:cubicBezTo>
                <a:close/>
              </a:path>
            </a:pathLst>
          </a:custGeom>
          <a:solidFill>
            <a:srgbClr val="F8952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7" name="Freeform 11"/>
          <p:cNvSpPr>
            <a:spLocks/>
          </p:cNvSpPr>
          <p:nvPr/>
        </p:nvSpPr>
        <p:spPr bwMode="auto">
          <a:xfrm>
            <a:off x="7768264" y="2864999"/>
            <a:ext cx="4877" cy="6096"/>
          </a:xfrm>
          <a:custGeom>
            <a:avLst/>
            <a:gdLst>
              <a:gd name="T0" fmla="*/ 0 w 2"/>
              <a:gd name="T1" fmla="*/ 1 h 2"/>
              <a:gd name="T2" fmla="*/ 1 w 2"/>
              <a:gd name="T3" fmla="*/ 0 h 2"/>
              <a:gd name="T4" fmla="*/ 0 w 2"/>
              <a:gd name="T5" fmla="*/ 1 h 2"/>
            </a:gdLst>
            <a:ahLst/>
            <a:cxnLst>
              <a:cxn ang="0">
                <a:pos x="T0" y="T1"/>
              </a:cxn>
              <a:cxn ang="0">
                <a:pos x="T2" y="T3"/>
              </a:cxn>
              <a:cxn ang="0">
                <a:pos x="T4" y="T5"/>
              </a:cxn>
            </a:cxnLst>
            <a:rect l="0" t="0" r="r" b="b"/>
            <a:pathLst>
              <a:path w="2" h="2">
                <a:moveTo>
                  <a:pt x="0" y="1"/>
                </a:moveTo>
                <a:cubicBezTo>
                  <a:pt x="1" y="2"/>
                  <a:pt x="2" y="1"/>
                  <a:pt x="1" y="0"/>
                </a:cubicBezTo>
                <a:cubicBezTo>
                  <a:pt x="1" y="0"/>
                  <a:pt x="0" y="0"/>
                  <a:pt x="0" y="1"/>
                </a:cubicBezTo>
                <a:close/>
              </a:path>
            </a:pathLst>
          </a:custGeom>
          <a:solidFill>
            <a:srgbClr val="F8952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8" name="Freeform 12"/>
          <p:cNvSpPr>
            <a:spLocks/>
          </p:cNvSpPr>
          <p:nvPr/>
        </p:nvSpPr>
        <p:spPr bwMode="auto">
          <a:xfrm>
            <a:off x="3927750" y="5155582"/>
            <a:ext cx="6096" cy="6096"/>
          </a:xfrm>
          <a:custGeom>
            <a:avLst/>
            <a:gdLst>
              <a:gd name="T0" fmla="*/ 0 w 2"/>
              <a:gd name="T1" fmla="*/ 1 h 2"/>
              <a:gd name="T2" fmla="*/ 2 w 2"/>
              <a:gd name="T3" fmla="*/ 0 h 2"/>
              <a:gd name="T4" fmla="*/ 0 w 2"/>
              <a:gd name="T5" fmla="*/ 1 h 2"/>
            </a:gdLst>
            <a:ahLst/>
            <a:cxnLst>
              <a:cxn ang="0">
                <a:pos x="T0" y="T1"/>
              </a:cxn>
              <a:cxn ang="0">
                <a:pos x="T2" y="T3"/>
              </a:cxn>
              <a:cxn ang="0">
                <a:pos x="T4" y="T5"/>
              </a:cxn>
            </a:cxnLst>
            <a:rect l="0" t="0" r="r" b="b"/>
            <a:pathLst>
              <a:path w="2" h="2">
                <a:moveTo>
                  <a:pt x="0" y="1"/>
                </a:moveTo>
                <a:cubicBezTo>
                  <a:pt x="0" y="2"/>
                  <a:pt x="1" y="2"/>
                  <a:pt x="2" y="0"/>
                </a:cubicBezTo>
                <a:cubicBezTo>
                  <a:pt x="0" y="0"/>
                  <a:pt x="0" y="0"/>
                  <a:pt x="0" y="1"/>
                </a:cubicBezTo>
                <a:close/>
              </a:path>
            </a:pathLst>
          </a:custGeom>
          <a:solidFill>
            <a:srgbClr val="F8952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9" name="Freeform 15"/>
          <p:cNvSpPr>
            <a:spLocks/>
          </p:cNvSpPr>
          <p:nvPr/>
        </p:nvSpPr>
        <p:spPr bwMode="auto">
          <a:xfrm>
            <a:off x="7749976" y="5072991"/>
            <a:ext cx="6096" cy="2438"/>
          </a:xfrm>
          <a:custGeom>
            <a:avLst/>
            <a:gdLst>
              <a:gd name="T0" fmla="*/ 0 w 2"/>
              <a:gd name="T1" fmla="*/ 0 h 1"/>
              <a:gd name="T2" fmla="*/ 1 w 2"/>
              <a:gd name="T3" fmla="*/ 1 h 1"/>
              <a:gd name="T4" fmla="*/ 0 w 2"/>
              <a:gd name="T5" fmla="*/ 0 h 1"/>
            </a:gdLst>
            <a:ahLst/>
            <a:cxnLst>
              <a:cxn ang="0">
                <a:pos x="T0" y="T1"/>
              </a:cxn>
              <a:cxn ang="0">
                <a:pos x="T2" y="T3"/>
              </a:cxn>
              <a:cxn ang="0">
                <a:pos x="T4" y="T5"/>
              </a:cxn>
            </a:cxnLst>
            <a:rect l="0" t="0" r="r" b="b"/>
            <a:pathLst>
              <a:path w="2" h="1">
                <a:moveTo>
                  <a:pt x="0" y="0"/>
                </a:moveTo>
                <a:cubicBezTo>
                  <a:pt x="0" y="1"/>
                  <a:pt x="1" y="1"/>
                  <a:pt x="1" y="1"/>
                </a:cubicBezTo>
                <a:cubicBezTo>
                  <a:pt x="2" y="0"/>
                  <a:pt x="1" y="0"/>
                  <a:pt x="0" y="0"/>
                </a:cubicBezTo>
                <a:close/>
              </a:path>
            </a:pathLst>
          </a:custGeom>
          <a:solidFill>
            <a:srgbClr val="F8952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0" name="Freeform 16"/>
          <p:cNvSpPr>
            <a:spLocks/>
          </p:cNvSpPr>
          <p:nvPr/>
        </p:nvSpPr>
        <p:spPr bwMode="auto">
          <a:xfrm>
            <a:off x="3946039" y="2947591"/>
            <a:ext cx="4877" cy="6096"/>
          </a:xfrm>
          <a:custGeom>
            <a:avLst/>
            <a:gdLst>
              <a:gd name="T0" fmla="*/ 0 w 2"/>
              <a:gd name="T1" fmla="*/ 1 h 2"/>
              <a:gd name="T2" fmla="*/ 2 w 2"/>
              <a:gd name="T3" fmla="*/ 2 h 2"/>
              <a:gd name="T4" fmla="*/ 0 w 2"/>
              <a:gd name="T5" fmla="*/ 1 h 2"/>
            </a:gdLst>
            <a:ahLst/>
            <a:cxnLst>
              <a:cxn ang="0">
                <a:pos x="T0" y="T1"/>
              </a:cxn>
              <a:cxn ang="0">
                <a:pos x="T2" y="T3"/>
              </a:cxn>
              <a:cxn ang="0">
                <a:pos x="T4" y="T5"/>
              </a:cxn>
            </a:cxnLst>
            <a:rect l="0" t="0" r="r" b="b"/>
            <a:pathLst>
              <a:path w="2" h="2">
                <a:moveTo>
                  <a:pt x="0" y="1"/>
                </a:moveTo>
                <a:cubicBezTo>
                  <a:pt x="0" y="2"/>
                  <a:pt x="0" y="2"/>
                  <a:pt x="2" y="2"/>
                </a:cubicBezTo>
                <a:cubicBezTo>
                  <a:pt x="1" y="1"/>
                  <a:pt x="1" y="0"/>
                  <a:pt x="0" y="1"/>
                </a:cubicBezTo>
                <a:close/>
              </a:path>
            </a:pathLst>
          </a:custGeom>
          <a:solidFill>
            <a:srgbClr val="F8952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81" name="Group 80"/>
          <p:cNvGrpSpPr/>
          <p:nvPr/>
        </p:nvGrpSpPr>
        <p:grpSpPr>
          <a:xfrm>
            <a:off x="5210360" y="1750640"/>
            <a:ext cx="1304556" cy="1988534"/>
            <a:chOff x="8206546" y="1469377"/>
            <a:chExt cx="1698625" cy="2589213"/>
          </a:xfrm>
        </p:grpSpPr>
        <p:sp>
          <p:nvSpPr>
            <p:cNvPr id="82" name="Freeform 9"/>
            <p:cNvSpPr>
              <a:spLocks noEditPoints="1"/>
            </p:cNvSpPr>
            <p:nvPr/>
          </p:nvSpPr>
          <p:spPr bwMode="auto">
            <a:xfrm>
              <a:off x="8206546" y="1469377"/>
              <a:ext cx="1698625" cy="2589213"/>
            </a:xfrm>
            <a:custGeom>
              <a:avLst/>
              <a:gdLst>
                <a:gd name="T0" fmla="*/ 191 w 452"/>
                <a:gd name="T1" fmla="*/ 545 h 689"/>
                <a:gd name="T2" fmla="*/ 194 w 452"/>
                <a:gd name="T3" fmla="*/ 562 h 689"/>
                <a:gd name="T4" fmla="*/ 163 w 452"/>
                <a:gd name="T5" fmla="*/ 637 h 689"/>
                <a:gd name="T6" fmla="*/ 226 w 452"/>
                <a:gd name="T7" fmla="*/ 689 h 689"/>
                <a:gd name="T8" fmla="*/ 289 w 452"/>
                <a:gd name="T9" fmla="*/ 637 h 689"/>
                <a:gd name="T10" fmla="*/ 258 w 452"/>
                <a:gd name="T11" fmla="*/ 562 h 689"/>
                <a:gd name="T12" fmla="*/ 261 w 452"/>
                <a:gd name="T13" fmla="*/ 545 h 689"/>
                <a:gd name="T14" fmla="*/ 451 w 452"/>
                <a:gd name="T15" fmla="*/ 324 h 689"/>
                <a:gd name="T16" fmla="*/ 228 w 452"/>
                <a:gd name="T17" fmla="*/ 0 h 689"/>
                <a:gd name="T18" fmla="*/ 1 w 452"/>
                <a:gd name="T19" fmla="*/ 321 h 689"/>
                <a:gd name="T20" fmla="*/ 191 w 452"/>
                <a:gd name="T21" fmla="*/ 545 h 689"/>
                <a:gd name="T22" fmla="*/ 227 w 452"/>
                <a:gd name="T23" fmla="*/ 189 h 689"/>
                <a:gd name="T24" fmla="*/ 371 w 452"/>
                <a:gd name="T25" fmla="*/ 335 h 689"/>
                <a:gd name="T26" fmla="*/ 225 w 452"/>
                <a:gd name="T27" fmla="*/ 479 h 689"/>
                <a:gd name="T28" fmla="*/ 81 w 452"/>
                <a:gd name="T29" fmla="*/ 333 h 689"/>
                <a:gd name="T30" fmla="*/ 227 w 452"/>
                <a:gd name="T31" fmla="*/ 1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2" h="689">
                  <a:moveTo>
                    <a:pt x="191" y="545"/>
                  </a:moveTo>
                  <a:cubicBezTo>
                    <a:pt x="196" y="550"/>
                    <a:pt x="197" y="556"/>
                    <a:pt x="194" y="562"/>
                  </a:cubicBezTo>
                  <a:cubicBezTo>
                    <a:pt x="181" y="591"/>
                    <a:pt x="157" y="595"/>
                    <a:pt x="163" y="637"/>
                  </a:cubicBezTo>
                  <a:cubicBezTo>
                    <a:pt x="169" y="670"/>
                    <a:pt x="197" y="687"/>
                    <a:pt x="226" y="689"/>
                  </a:cubicBezTo>
                  <a:cubicBezTo>
                    <a:pt x="255" y="687"/>
                    <a:pt x="283" y="670"/>
                    <a:pt x="289" y="637"/>
                  </a:cubicBezTo>
                  <a:cubicBezTo>
                    <a:pt x="295" y="595"/>
                    <a:pt x="271" y="591"/>
                    <a:pt x="258" y="562"/>
                  </a:cubicBezTo>
                  <a:cubicBezTo>
                    <a:pt x="255" y="556"/>
                    <a:pt x="256" y="550"/>
                    <a:pt x="261" y="545"/>
                  </a:cubicBezTo>
                  <a:cubicBezTo>
                    <a:pt x="368" y="528"/>
                    <a:pt x="450" y="436"/>
                    <a:pt x="451" y="324"/>
                  </a:cubicBezTo>
                  <a:cubicBezTo>
                    <a:pt x="452" y="184"/>
                    <a:pt x="240" y="19"/>
                    <a:pt x="228" y="0"/>
                  </a:cubicBezTo>
                  <a:cubicBezTo>
                    <a:pt x="214" y="19"/>
                    <a:pt x="2" y="170"/>
                    <a:pt x="1" y="321"/>
                  </a:cubicBezTo>
                  <a:cubicBezTo>
                    <a:pt x="0" y="434"/>
                    <a:pt x="83" y="528"/>
                    <a:pt x="191" y="545"/>
                  </a:cubicBezTo>
                  <a:close/>
                  <a:moveTo>
                    <a:pt x="227" y="189"/>
                  </a:moveTo>
                  <a:cubicBezTo>
                    <a:pt x="307" y="189"/>
                    <a:pt x="371" y="255"/>
                    <a:pt x="371" y="335"/>
                  </a:cubicBezTo>
                  <a:cubicBezTo>
                    <a:pt x="370" y="415"/>
                    <a:pt x="305" y="479"/>
                    <a:pt x="225" y="479"/>
                  </a:cubicBezTo>
                  <a:cubicBezTo>
                    <a:pt x="145" y="479"/>
                    <a:pt x="80" y="413"/>
                    <a:pt x="81" y="333"/>
                  </a:cubicBezTo>
                  <a:cubicBezTo>
                    <a:pt x="81" y="253"/>
                    <a:pt x="147" y="189"/>
                    <a:pt x="227" y="189"/>
                  </a:cubicBezTo>
                  <a:close/>
                </a:path>
              </a:pathLst>
            </a:custGeom>
            <a:solidFill>
              <a:srgbClr val="C8DFB8"/>
            </a:solidFill>
            <a:ln>
              <a:noFill/>
            </a:ln>
          </p:spPr>
          <p:txBody>
            <a:bodyPr vert="horz" wrap="square" lIns="91440" tIns="45720" rIns="91440" bIns="45720" numCol="1" anchor="t" anchorCtr="0" compatLnSpc="1">
              <a:prstTxWarp prst="textNoShape">
                <a:avLst/>
              </a:prstTxWarp>
            </a:bodyPr>
            <a:lstStyle/>
            <a:p>
              <a:endParaRPr lang="id-ID"/>
            </a:p>
          </p:txBody>
        </p:sp>
        <p:sp>
          <p:nvSpPr>
            <p:cNvPr id="83" name="Freeform 18"/>
            <p:cNvSpPr>
              <a:spLocks noEditPoints="1"/>
            </p:cNvSpPr>
            <p:nvPr/>
          </p:nvSpPr>
          <p:spPr bwMode="auto">
            <a:xfrm>
              <a:off x="8424034" y="2093265"/>
              <a:ext cx="1263650" cy="1263650"/>
            </a:xfrm>
            <a:custGeom>
              <a:avLst/>
              <a:gdLst>
                <a:gd name="T0" fmla="*/ 169 w 336"/>
                <a:gd name="T1" fmla="*/ 0 h 336"/>
                <a:gd name="T2" fmla="*/ 0 w 336"/>
                <a:gd name="T3" fmla="*/ 167 h 336"/>
                <a:gd name="T4" fmla="*/ 167 w 336"/>
                <a:gd name="T5" fmla="*/ 336 h 336"/>
                <a:gd name="T6" fmla="*/ 336 w 336"/>
                <a:gd name="T7" fmla="*/ 169 h 336"/>
                <a:gd name="T8" fmla="*/ 169 w 336"/>
                <a:gd name="T9" fmla="*/ 0 h 336"/>
                <a:gd name="T10" fmla="*/ 167 w 336"/>
                <a:gd name="T11" fmla="*/ 313 h 336"/>
                <a:gd name="T12" fmla="*/ 23 w 336"/>
                <a:gd name="T13" fmla="*/ 167 h 336"/>
                <a:gd name="T14" fmla="*/ 169 w 336"/>
                <a:gd name="T15" fmla="*/ 23 h 336"/>
                <a:gd name="T16" fmla="*/ 313 w 336"/>
                <a:gd name="T17" fmla="*/ 169 h 336"/>
                <a:gd name="T18" fmla="*/ 167 w 336"/>
                <a:gd name="T19" fmla="*/ 31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36">
                  <a:moveTo>
                    <a:pt x="169" y="0"/>
                  </a:moveTo>
                  <a:cubicBezTo>
                    <a:pt x="76" y="0"/>
                    <a:pt x="1" y="74"/>
                    <a:pt x="0" y="167"/>
                  </a:cubicBezTo>
                  <a:cubicBezTo>
                    <a:pt x="0" y="260"/>
                    <a:pt x="74" y="335"/>
                    <a:pt x="167" y="336"/>
                  </a:cubicBezTo>
                  <a:cubicBezTo>
                    <a:pt x="260" y="336"/>
                    <a:pt x="335" y="262"/>
                    <a:pt x="336" y="169"/>
                  </a:cubicBezTo>
                  <a:cubicBezTo>
                    <a:pt x="336" y="76"/>
                    <a:pt x="261" y="1"/>
                    <a:pt x="169" y="0"/>
                  </a:cubicBezTo>
                  <a:close/>
                  <a:moveTo>
                    <a:pt x="167" y="313"/>
                  </a:moveTo>
                  <a:cubicBezTo>
                    <a:pt x="87" y="313"/>
                    <a:pt x="22" y="247"/>
                    <a:pt x="23" y="167"/>
                  </a:cubicBezTo>
                  <a:cubicBezTo>
                    <a:pt x="23" y="87"/>
                    <a:pt x="89" y="23"/>
                    <a:pt x="169" y="23"/>
                  </a:cubicBezTo>
                  <a:cubicBezTo>
                    <a:pt x="249" y="23"/>
                    <a:pt x="313" y="89"/>
                    <a:pt x="313" y="169"/>
                  </a:cubicBezTo>
                  <a:cubicBezTo>
                    <a:pt x="312" y="249"/>
                    <a:pt x="247" y="313"/>
                    <a:pt x="167" y="313"/>
                  </a:cubicBezTo>
                  <a:close/>
                </a:path>
              </a:pathLst>
            </a:custGeom>
            <a:solidFill>
              <a:srgbClr val="92C072"/>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84" name="Group 83"/>
          <p:cNvGrpSpPr/>
          <p:nvPr/>
        </p:nvGrpSpPr>
        <p:grpSpPr>
          <a:xfrm>
            <a:off x="3950915" y="2544347"/>
            <a:ext cx="1747130" cy="1486219"/>
            <a:chOff x="6566659" y="2502840"/>
            <a:chExt cx="2274888" cy="1935163"/>
          </a:xfrm>
        </p:grpSpPr>
        <p:sp>
          <p:nvSpPr>
            <p:cNvPr id="85" name="Freeform 17"/>
            <p:cNvSpPr>
              <a:spLocks noEditPoints="1"/>
            </p:cNvSpPr>
            <p:nvPr/>
          </p:nvSpPr>
          <p:spPr bwMode="auto">
            <a:xfrm>
              <a:off x="6566659" y="2502840"/>
              <a:ext cx="2274888" cy="1935163"/>
            </a:xfrm>
            <a:custGeom>
              <a:avLst/>
              <a:gdLst>
                <a:gd name="T0" fmla="*/ 578 w 605"/>
                <a:gd name="T1" fmla="*/ 368 h 515"/>
                <a:gd name="T2" fmla="*/ 498 w 605"/>
                <a:gd name="T3" fmla="*/ 358 h 515"/>
                <a:gd name="T4" fmla="*/ 485 w 605"/>
                <a:gd name="T5" fmla="*/ 351 h 515"/>
                <a:gd name="T6" fmla="*/ 391 w 605"/>
                <a:gd name="T7" fmla="*/ 70 h 515"/>
                <a:gd name="T8" fmla="*/ 0 w 605"/>
                <a:gd name="T9" fmla="*/ 102 h 515"/>
                <a:gd name="T10" fmla="*/ 164 w 605"/>
                <a:gd name="T11" fmla="*/ 459 h 515"/>
                <a:gd name="T12" fmla="*/ 452 w 605"/>
                <a:gd name="T13" fmla="*/ 407 h 515"/>
                <a:gd name="T14" fmla="*/ 466 w 605"/>
                <a:gd name="T15" fmla="*/ 414 h 515"/>
                <a:gd name="T16" fmla="*/ 515 w 605"/>
                <a:gd name="T17" fmla="*/ 478 h 515"/>
                <a:gd name="T18" fmla="*/ 592 w 605"/>
                <a:gd name="T19" fmla="*/ 449 h 515"/>
                <a:gd name="T20" fmla="*/ 578 w 605"/>
                <a:gd name="T21" fmla="*/ 368 h 515"/>
                <a:gd name="T22" fmla="*/ 287 w 605"/>
                <a:gd name="T23" fmla="*/ 415 h 515"/>
                <a:gd name="T24" fmla="*/ 214 w 605"/>
                <a:gd name="T25" fmla="*/ 395 h 515"/>
                <a:gd name="T26" fmla="*/ 162 w 605"/>
                <a:gd name="T27" fmla="*/ 197 h 515"/>
                <a:gd name="T28" fmla="*/ 289 w 605"/>
                <a:gd name="T29" fmla="*/ 125 h 515"/>
                <a:gd name="T30" fmla="*/ 361 w 605"/>
                <a:gd name="T31" fmla="*/ 145 h 515"/>
                <a:gd name="T32" fmla="*/ 428 w 605"/>
                <a:gd name="T33" fmla="*/ 234 h 515"/>
                <a:gd name="T34" fmla="*/ 413 w 605"/>
                <a:gd name="T35" fmla="*/ 343 h 515"/>
                <a:gd name="T36" fmla="*/ 287 w 605"/>
                <a:gd name="T37" fmla="*/ 415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5" h="515">
                  <a:moveTo>
                    <a:pt x="578" y="368"/>
                  </a:moveTo>
                  <a:cubicBezTo>
                    <a:pt x="545" y="342"/>
                    <a:pt x="529" y="361"/>
                    <a:pt x="498" y="358"/>
                  </a:cubicBezTo>
                  <a:cubicBezTo>
                    <a:pt x="492" y="357"/>
                    <a:pt x="488" y="355"/>
                    <a:pt x="485" y="351"/>
                  </a:cubicBezTo>
                  <a:cubicBezTo>
                    <a:pt x="528" y="248"/>
                    <a:pt x="490" y="128"/>
                    <a:pt x="391" y="70"/>
                  </a:cubicBezTo>
                  <a:cubicBezTo>
                    <a:pt x="271" y="0"/>
                    <a:pt x="22" y="101"/>
                    <a:pt x="0" y="102"/>
                  </a:cubicBezTo>
                  <a:cubicBezTo>
                    <a:pt x="9" y="123"/>
                    <a:pt x="34" y="382"/>
                    <a:pt x="164" y="459"/>
                  </a:cubicBezTo>
                  <a:cubicBezTo>
                    <a:pt x="261" y="515"/>
                    <a:pt x="383" y="491"/>
                    <a:pt x="452" y="407"/>
                  </a:cubicBezTo>
                  <a:cubicBezTo>
                    <a:pt x="458" y="406"/>
                    <a:pt x="462" y="409"/>
                    <a:pt x="466" y="414"/>
                  </a:cubicBezTo>
                  <a:cubicBezTo>
                    <a:pt x="484" y="439"/>
                    <a:pt x="476" y="462"/>
                    <a:pt x="515" y="478"/>
                  </a:cubicBezTo>
                  <a:cubicBezTo>
                    <a:pt x="547" y="489"/>
                    <a:pt x="576" y="474"/>
                    <a:pt x="592" y="449"/>
                  </a:cubicBezTo>
                  <a:cubicBezTo>
                    <a:pt x="605" y="423"/>
                    <a:pt x="604" y="390"/>
                    <a:pt x="578" y="368"/>
                  </a:cubicBezTo>
                  <a:close/>
                  <a:moveTo>
                    <a:pt x="287" y="415"/>
                  </a:moveTo>
                  <a:cubicBezTo>
                    <a:pt x="261" y="415"/>
                    <a:pt x="236" y="408"/>
                    <a:pt x="214" y="395"/>
                  </a:cubicBezTo>
                  <a:cubicBezTo>
                    <a:pt x="145" y="355"/>
                    <a:pt x="122" y="266"/>
                    <a:pt x="162" y="197"/>
                  </a:cubicBezTo>
                  <a:cubicBezTo>
                    <a:pt x="188" y="152"/>
                    <a:pt x="237" y="125"/>
                    <a:pt x="289" y="125"/>
                  </a:cubicBezTo>
                  <a:cubicBezTo>
                    <a:pt x="314" y="125"/>
                    <a:pt x="339" y="132"/>
                    <a:pt x="361" y="145"/>
                  </a:cubicBezTo>
                  <a:cubicBezTo>
                    <a:pt x="394" y="165"/>
                    <a:pt x="418" y="196"/>
                    <a:pt x="428" y="234"/>
                  </a:cubicBezTo>
                  <a:cubicBezTo>
                    <a:pt x="438" y="271"/>
                    <a:pt x="432" y="310"/>
                    <a:pt x="413" y="343"/>
                  </a:cubicBezTo>
                  <a:cubicBezTo>
                    <a:pt x="387" y="388"/>
                    <a:pt x="338" y="416"/>
                    <a:pt x="287" y="415"/>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86" name="Freeform 19"/>
            <p:cNvSpPr>
              <a:spLocks noEditPoints="1"/>
            </p:cNvSpPr>
            <p:nvPr/>
          </p:nvSpPr>
          <p:spPr bwMode="auto">
            <a:xfrm>
              <a:off x="6928609" y="2799702"/>
              <a:ext cx="1438275" cy="1439863"/>
            </a:xfrm>
            <a:custGeom>
              <a:avLst/>
              <a:gdLst>
                <a:gd name="T0" fmla="*/ 276 w 383"/>
                <a:gd name="T1" fmla="*/ 47 h 383"/>
                <a:gd name="T2" fmla="*/ 47 w 383"/>
                <a:gd name="T3" fmla="*/ 107 h 383"/>
                <a:gd name="T4" fmla="*/ 107 w 383"/>
                <a:gd name="T5" fmla="*/ 336 h 383"/>
                <a:gd name="T6" fmla="*/ 336 w 383"/>
                <a:gd name="T7" fmla="*/ 276 h 383"/>
                <a:gd name="T8" fmla="*/ 276 w 383"/>
                <a:gd name="T9" fmla="*/ 47 h 383"/>
                <a:gd name="T10" fmla="*/ 317 w 383"/>
                <a:gd name="T11" fmla="*/ 264 h 383"/>
                <a:gd name="T12" fmla="*/ 191 w 383"/>
                <a:gd name="T13" fmla="*/ 336 h 383"/>
                <a:gd name="T14" fmla="*/ 118 w 383"/>
                <a:gd name="T15" fmla="*/ 316 h 383"/>
                <a:gd name="T16" fmla="*/ 66 w 383"/>
                <a:gd name="T17" fmla="*/ 118 h 383"/>
                <a:gd name="T18" fmla="*/ 193 w 383"/>
                <a:gd name="T19" fmla="*/ 46 h 383"/>
                <a:gd name="T20" fmla="*/ 265 w 383"/>
                <a:gd name="T21" fmla="*/ 66 h 383"/>
                <a:gd name="T22" fmla="*/ 332 w 383"/>
                <a:gd name="T23" fmla="*/ 155 h 383"/>
                <a:gd name="T24" fmla="*/ 317 w 383"/>
                <a:gd name="T25" fmla="*/ 264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383">
                  <a:moveTo>
                    <a:pt x="276" y="47"/>
                  </a:moveTo>
                  <a:cubicBezTo>
                    <a:pt x="196" y="0"/>
                    <a:pt x="94" y="27"/>
                    <a:pt x="47" y="107"/>
                  </a:cubicBezTo>
                  <a:cubicBezTo>
                    <a:pt x="0" y="187"/>
                    <a:pt x="27" y="289"/>
                    <a:pt x="107" y="336"/>
                  </a:cubicBezTo>
                  <a:cubicBezTo>
                    <a:pt x="187" y="383"/>
                    <a:pt x="290" y="356"/>
                    <a:pt x="336" y="276"/>
                  </a:cubicBezTo>
                  <a:cubicBezTo>
                    <a:pt x="383" y="196"/>
                    <a:pt x="356" y="93"/>
                    <a:pt x="276" y="47"/>
                  </a:cubicBezTo>
                  <a:close/>
                  <a:moveTo>
                    <a:pt x="317" y="264"/>
                  </a:moveTo>
                  <a:cubicBezTo>
                    <a:pt x="291" y="309"/>
                    <a:pt x="242" y="337"/>
                    <a:pt x="191" y="336"/>
                  </a:cubicBezTo>
                  <a:cubicBezTo>
                    <a:pt x="165" y="336"/>
                    <a:pt x="140" y="329"/>
                    <a:pt x="118" y="316"/>
                  </a:cubicBezTo>
                  <a:cubicBezTo>
                    <a:pt x="49" y="276"/>
                    <a:pt x="26" y="187"/>
                    <a:pt x="66" y="118"/>
                  </a:cubicBezTo>
                  <a:cubicBezTo>
                    <a:pt x="92" y="73"/>
                    <a:pt x="141" y="46"/>
                    <a:pt x="193" y="46"/>
                  </a:cubicBezTo>
                  <a:cubicBezTo>
                    <a:pt x="218" y="46"/>
                    <a:pt x="243" y="53"/>
                    <a:pt x="265" y="66"/>
                  </a:cubicBezTo>
                  <a:cubicBezTo>
                    <a:pt x="298" y="86"/>
                    <a:pt x="322" y="117"/>
                    <a:pt x="332" y="155"/>
                  </a:cubicBezTo>
                  <a:cubicBezTo>
                    <a:pt x="342" y="192"/>
                    <a:pt x="336" y="231"/>
                    <a:pt x="317" y="264"/>
                  </a:cubicBezTo>
                  <a:close/>
                </a:path>
              </a:pathLst>
            </a:custGeom>
            <a:solidFill>
              <a:srgbClr val="3C5C26"/>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87" name="Group 86"/>
          <p:cNvGrpSpPr/>
          <p:nvPr/>
        </p:nvGrpSpPr>
        <p:grpSpPr>
          <a:xfrm>
            <a:off x="3933846" y="3857437"/>
            <a:ext cx="1749568" cy="1504506"/>
            <a:chOff x="6544434" y="4212577"/>
            <a:chExt cx="2278063" cy="1958975"/>
          </a:xfrm>
        </p:grpSpPr>
        <p:sp>
          <p:nvSpPr>
            <p:cNvPr id="88" name="Freeform 13"/>
            <p:cNvSpPr>
              <a:spLocks noEditPoints="1"/>
            </p:cNvSpPr>
            <p:nvPr/>
          </p:nvSpPr>
          <p:spPr bwMode="auto">
            <a:xfrm>
              <a:off x="6544434" y="4212577"/>
              <a:ext cx="2278063" cy="1958975"/>
            </a:xfrm>
            <a:custGeom>
              <a:avLst/>
              <a:gdLst>
                <a:gd name="T0" fmla="*/ 593 w 606"/>
                <a:gd name="T1" fmla="*/ 70 h 521"/>
                <a:gd name="T2" fmla="*/ 517 w 606"/>
                <a:gd name="T3" fmla="*/ 41 h 521"/>
                <a:gd name="T4" fmla="*/ 467 w 606"/>
                <a:gd name="T5" fmla="*/ 104 h 521"/>
                <a:gd name="T6" fmla="*/ 456 w 606"/>
                <a:gd name="T7" fmla="*/ 111 h 521"/>
                <a:gd name="T8" fmla="*/ 168 w 606"/>
                <a:gd name="T9" fmla="*/ 55 h 521"/>
                <a:gd name="T10" fmla="*/ 0 w 606"/>
                <a:gd name="T11" fmla="*/ 410 h 521"/>
                <a:gd name="T12" fmla="*/ 391 w 606"/>
                <a:gd name="T13" fmla="*/ 446 h 521"/>
                <a:gd name="T14" fmla="*/ 487 w 606"/>
                <a:gd name="T15" fmla="*/ 165 h 521"/>
                <a:gd name="T16" fmla="*/ 498 w 606"/>
                <a:gd name="T17" fmla="*/ 160 h 521"/>
                <a:gd name="T18" fmla="*/ 578 w 606"/>
                <a:gd name="T19" fmla="*/ 151 h 521"/>
                <a:gd name="T20" fmla="*/ 593 w 606"/>
                <a:gd name="T21" fmla="*/ 70 h 521"/>
                <a:gd name="T22" fmla="*/ 361 w 606"/>
                <a:gd name="T23" fmla="*/ 371 h 521"/>
                <a:gd name="T24" fmla="*/ 289 w 606"/>
                <a:gd name="T25" fmla="*/ 390 h 521"/>
                <a:gd name="T26" fmla="*/ 163 w 606"/>
                <a:gd name="T27" fmla="*/ 317 h 521"/>
                <a:gd name="T28" fmla="*/ 218 w 606"/>
                <a:gd name="T29" fmla="*/ 119 h 521"/>
                <a:gd name="T30" fmla="*/ 290 w 606"/>
                <a:gd name="T31" fmla="*/ 100 h 521"/>
                <a:gd name="T32" fmla="*/ 415 w 606"/>
                <a:gd name="T33" fmla="*/ 173 h 521"/>
                <a:gd name="T34" fmla="*/ 361 w 606"/>
                <a:gd name="T35" fmla="*/ 37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6" h="521">
                  <a:moveTo>
                    <a:pt x="593" y="70"/>
                  </a:moveTo>
                  <a:cubicBezTo>
                    <a:pt x="578" y="46"/>
                    <a:pt x="548" y="30"/>
                    <a:pt x="517" y="41"/>
                  </a:cubicBezTo>
                  <a:cubicBezTo>
                    <a:pt x="477" y="56"/>
                    <a:pt x="485" y="79"/>
                    <a:pt x="467" y="104"/>
                  </a:cubicBezTo>
                  <a:cubicBezTo>
                    <a:pt x="464" y="108"/>
                    <a:pt x="460" y="111"/>
                    <a:pt x="456" y="111"/>
                  </a:cubicBezTo>
                  <a:cubicBezTo>
                    <a:pt x="388" y="25"/>
                    <a:pt x="266" y="0"/>
                    <a:pt x="168" y="55"/>
                  </a:cubicBezTo>
                  <a:cubicBezTo>
                    <a:pt x="47" y="125"/>
                    <a:pt x="10" y="390"/>
                    <a:pt x="0" y="410"/>
                  </a:cubicBezTo>
                  <a:cubicBezTo>
                    <a:pt x="22" y="413"/>
                    <a:pt x="260" y="521"/>
                    <a:pt x="391" y="446"/>
                  </a:cubicBezTo>
                  <a:cubicBezTo>
                    <a:pt x="490" y="389"/>
                    <a:pt x="530" y="268"/>
                    <a:pt x="487" y="165"/>
                  </a:cubicBezTo>
                  <a:cubicBezTo>
                    <a:pt x="490" y="162"/>
                    <a:pt x="493" y="161"/>
                    <a:pt x="498" y="160"/>
                  </a:cubicBezTo>
                  <a:cubicBezTo>
                    <a:pt x="529" y="158"/>
                    <a:pt x="545" y="177"/>
                    <a:pt x="578" y="151"/>
                  </a:cubicBezTo>
                  <a:cubicBezTo>
                    <a:pt x="605" y="130"/>
                    <a:pt x="606" y="97"/>
                    <a:pt x="593" y="70"/>
                  </a:cubicBezTo>
                  <a:close/>
                  <a:moveTo>
                    <a:pt x="361" y="371"/>
                  </a:moveTo>
                  <a:cubicBezTo>
                    <a:pt x="339" y="384"/>
                    <a:pt x="314" y="390"/>
                    <a:pt x="289" y="390"/>
                  </a:cubicBezTo>
                  <a:cubicBezTo>
                    <a:pt x="237" y="390"/>
                    <a:pt x="189" y="362"/>
                    <a:pt x="163" y="317"/>
                  </a:cubicBezTo>
                  <a:cubicBezTo>
                    <a:pt x="124" y="247"/>
                    <a:pt x="148" y="159"/>
                    <a:pt x="218" y="119"/>
                  </a:cubicBezTo>
                  <a:cubicBezTo>
                    <a:pt x="240" y="107"/>
                    <a:pt x="265" y="100"/>
                    <a:pt x="290" y="100"/>
                  </a:cubicBezTo>
                  <a:cubicBezTo>
                    <a:pt x="342" y="100"/>
                    <a:pt x="390" y="128"/>
                    <a:pt x="415" y="173"/>
                  </a:cubicBezTo>
                  <a:cubicBezTo>
                    <a:pt x="455" y="243"/>
                    <a:pt x="431" y="332"/>
                    <a:pt x="361" y="371"/>
                  </a:cubicBezTo>
                  <a:close/>
                </a:path>
              </a:pathLst>
            </a:custGeom>
            <a:solidFill>
              <a:srgbClr val="C3EBD2"/>
            </a:solidFill>
            <a:ln>
              <a:noFill/>
            </a:ln>
          </p:spPr>
          <p:txBody>
            <a:bodyPr vert="horz" wrap="square" lIns="91440" tIns="45720" rIns="91440" bIns="45720" numCol="1" anchor="t" anchorCtr="0" compatLnSpc="1">
              <a:prstTxWarp prst="textNoShape">
                <a:avLst/>
              </a:prstTxWarp>
            </a:bodyPr>
            <a:lstStyle/>
            <a:p>
              <a:endParaRPr lang="id-ID"/>
            </a:p>
          </p:txBody>
        </p:sp>
        <p:sp>
          <p:nvSpPr>
            <p:cNvPr id="89" name="Freeform 20"/>
            <p:cNvSpPr>
              <a:spLocks noEditPoints="1"/>
            </p:cNvSpPr>
            <p:nvPr/>
          </p:nvSpPr>
          <p:spPr bwMode="auto">
            <a:xfrm>
              <a:off x="6912734" y="4415777"/>
              <a:ext cx="1439863" cy="1439863"/>
            </a:xfrm>
            <a:custGeom>
              <a:avLst/>
              <a:gdLst>
                <a:gd name="T0" fmla="*/ 337 w 383"/>
                <a:gd name="T1" fmla="*/ 108 h 383"/>
                <a:gd name="T2" fmla="*/ 108 w 383"/>
                <a:gd name="T3" fmla="*/ 45 h 383"/>
                <a:gd name="T4" fmla="*/ 46 w 383"/>
                <a:gd name="T5" fmla="*/ 274 h 383"/>
                <a:gd name="T6" fmla="*/ 274 w 383"/>
                <a:gd name="T7" fmla="*/ 337 h 383"/>
                <a:gd name="T8" fmla="*/ 337 w 383"/>
                <a:gd name="T9" fmla="*/ 108 h 383"/>
                <a:gd name="T10" fmla="*/ 263 w 383"/>
                <a:gd name="T11" fmla="*/ 317 h 383"/>
                <a:gd name="T12" fmla="*/ 191 w 383"/>
                <a:gd name="T13" fmla="*/ 336 h 383"/>
                <a:gd name="T14" fmla="*/ 65 w 383"/>
                <a:gd name="T15" fmla="*/ 263 h 383"/>
                <a:gd name="T16" fmla="*/ 120 w 383"/>
                <a:gd name="T17" fmla="*/ 65 h 383"/>
                <a:gd name="T18" fmla="*/ 192 w 383"/>
                <a:gd name="T19" fmla="*/ 46 h 383"/>
                <a:gd name="T20" fmla="*/ 317 w 383"/>
                <a:gd name="T21" fmla="*/ 119 h 383"/>
                <a:gd name="T22" fmla="*/ 263 w 383"/>
                <a:gd name="T23" fmla="*/ 317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337" y="108"/>
                  </a:moveTo>
                  <a:cubicBezTo>
                    <a:pt x="291" y="28"/>
                    <a:pt x="189" y="0"/>
                    <a:pt x="108" y="45"/>
                  </a:cubicBezTo>
                  <a:cubicBezTo>
                    <a:pt x="28" y="91"/>
                    <a:pt x="0" y="194"/>
                    <a:pt x="46" y="274"/>
                  </a:cubicBezTo>
                  <a:cubicBezTo>
                    <a:pt x="92" y="355"/>
                    <a:pt x="194" y="383"/>
                    <a:pt x="274" y="337"/>
                  </a:cubicBezTo>
                  <a:cubicBezTo>
                    <a:pt x="355" y="291"/>
                    <a:pt x="383" y="189"/>
                    <a:pt x="337" y="108"/>
                  </a:cubicBezTo>
                  <a:close/>
                  <a:moveTo>
                    <a:pt x="263" y="317"/>
                  </a:moveTo>
                  <a:cubicBezTo>
                    <a:pt x="241" y="330"/>
                    <a:pt x="216" y="336"/>
                    <a:pt x="191" y="336"/>
                  </a:cubicBezTo>
                  <a:cubicBezTo>
                    <a:pt x="139" y="336"/>
                    <a:pt x="91" y="308"/>
                    <a:pt x="65" y="263"/>
                  </a:cubicBezTo>
                  <a:cubicBezTo>
                    <a:pt x="26" y="193"/>
                    <a:pt x="50" y="105"/>
                    <a:pt x="120" y="65"/>
                  </a:cubicBezTo>
                  <a:cubicBezTo>
                    <a:pt x="142" y="53"/>
                    <a:pt x="167" y="46"/>
                    <a:pt x="192" y="46"/>
                  </a:cubicBezTo>
                  <a:cubicBezTo>
                    <a:pt x="244" y="46"/>
                    <a:pt x="292" y="74"/>
                    <a:pt x="317" y="119"/>
                  </a:cubicBezTo>
                  <a:cubicBezTo>
                    <a:pt x="357" y="189"/>
                    <a:pt x="333" y="278"/>
                    <a:pt x="263" y="317"/>
                  </a:cubicBezTo>
                  <a:close/>
                </a:path>
              </a:pathLst>
            </a:custGeom>
            <a:solidFill>
              <a:srgbClr val="7BD39D"/>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90" name="Group 89"/>
          <p:cNvGrpSpPr/>
          <p:nvPr/>
        </p:nvGrpSpPr>
        <p:grpSpPr>
          <a:xfrm>
            <a:off x="5187195" y="4178090"/>
            <a:ext cx="1302117" cy="1979999"/>
            <a:chOff x="8176384" y="4630090"/>
            <a:chExt cx="1695450" cy="2578100"/>
          </a:xfrm>
        </p:grpSpPr>
        <p:sp>
          <p:nvSpPr>
            <p:cNvPr id="91" name="Freeform 7"/>
            <p:cNvSpPr>
              <a:spLocks noEditPoints="1"/>
            </p:cNvSpPr>
            <p:nvPr/>
          </p:nvSpPr>
          <p:spPr bwMode="auto">
            <a:xfrm>
              <a:off x="8176384" y="4630090"/>
              <a:ext cx="1695450" cy="2578100"/>
            </a:xfrm>
            <a:custGeom>
              <a:avLst/>
              <a:gdLst>
                <a:gd name="T0" fmla="*/ 267 w 451"/>
                <a:gd name="T1" fmla="*/ 143 h 686"/>
                <a:gd name="T2" fmla="*/ 266 w 451"/>
                <a:gd name="T3" fmla="*/ 127 h 686"/>
                <a:gd name="T4" fmla="*/ 297 w 451"/>
                <a:gd name="T5" fmla="*/ 53 h 686"/>
                <a:gd name="T6" fmla="*/ 234 w 451"/>
                <a:gd name="T7" fmla="*/ 0 h 686"/>
                <a:gd name="T8" fmla="*/ 171 w 451"/>
                <a:gd name="T9" fmla="*/ 53 h 686"/>
                <a:gd name="T10" fmla="*/ 202 w 451"/>
                <a:gd name="T11" fmla="*/ 127 h 686"/>
                <a:gd name="T12" fmla="*/ 202 w 451"/>
                <a:gd name="T13" fmla="*/ 140 h 686"/>
                <a:gd name="T14" fmla="*/ 1 w 451"/>
                <a:gd name="T15" fmla="*/ 363 h 686"/>
                <a:gd name="T16" fmla="*/ 224 w 451"/>
                <a:gd name="T17" fmla="*/ 686 h 686"/>
                <a:gd name="T18" fmla="*/ 450 w 451"/>
                <a:gd name="T19" fmla="*/ 365 h 686"/>
                <a:gd name="T20" fmla="*/ 267 w 451"/>
                <a:gd name="T21" fmla="*/ 143 h 686"/>
                <a:gd name="T22" fmla="*/ 225 w 451"/>
                <a:gd name="T23" fmla="*/ 498 h 686"/>
                <a:gd name="T24" fmla="*/ 81 w 451"/>
                <a:gd name="T25" fmla="*/ 352 h 686"/>
                <a:gd name="T26" fmla="*/ 226 w 451"/>
                <a:gd name="T27" fmla="*/ 208 h 686"/>
                <a:gd name="T28" fmla="*/ 371 w 451"/>
                <a:gd name="T29" fmla="*/ 354 h 686"/>
                <a:gd name="T30" fmla="*/ 225 w 451"/>
                <a:gd name="T31" fmla="*/ 498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1" h="686">
                  <a:moveTo>
                    <a:pt x="267" y="143"/>
                  </a:moveTo>
                  <a:cubicBezTo>
                    <a:pt x="264" y="139"/>
                    <a:pt x="263" y="133"/>
                    <a:pt x="266" y="127"/>
                  </a:cubicBezTo>
                  <a:cubicBezTo>
                    <a:pt x="279" y="99"/>
                    <a:pt x="303" y="94"/>
                    <a:pt x="297" y="53"/>
                  </a:cubicBezTo>
                  <a:cubicBezTo>
                    <a:pt x="291" y="19"/>
                    <a:pt x="263" y="2"/>
                    <a:pt x="234" y="0"/>
                  </a:cubicBezTo>
                  <a:cubicBezTo>
                    <a:pt x="205" y="2"/>
                    <a:pt x="177" y="19"/>
                    <a:pt x="171" y="53"/>
                  </a:cubicBezTo>
                  <a:cubicBezTo>
                    <a:pt x="165" y="94"/>
                    <a:pt x="189" y="99"/>
                    <a:pt x="202" y="127"/>
                  </a:cubicBezTo>
                  <a:cubicBezTo>
                    <a:pt x="204" y="132"/>
                    <a:pt x="204" y="136"/>
                    <a:pt x="202" y="140"/>
                  </a:cubicBezTo>
                  <a:cubicBezTo>
                    <a:pt x="90" y="152"/>
                    <a:pt x="1" y="247"/>
                    <a:pt x="1" y="363"/>
                  </a:cubicBezTo>
                  <a:cubicBezTo>
                    <a:pt x="0" y="503"/>
                    <a:pt x="211" y="667"/>
                    <a:pt x="224" y="686"/>
                  </a:cubicBezTo>
                  <a:cubicBezTo>
                    <a:pt x="238" y="668"/>
                    <a:pt x="450" y="516"/>
                    <a:pt x="450" y="365"/>
                  </a:cubicBezTo>
                  <a:cubicBezTo>
                    <a:pt x="451" y="255"/>
                    <a:pt x="372" y="163"/>
                    <a:pt x="267" y="143"/>
                  </a:cubicBezTo>
                  <a:close/>
                  <a:moveTo>
                    <a:pt x="225" y="498"/>
                  </a:moveTo>
                  <a:cubicBezTo>
                    <a:pt x="145" y="497"/>
                    <a:pt x="80" y="432"/>
                    <a:pt x="81" y="352"/>
                  </a:cubicBezTo>
                  <a:cubicBezTo>
                    <a:pt x="81" y="272"/>
                    <a:pt x="146" y="207"/>
                    <a:pt x="226" y="208"/>
                  </a:cubicBezTo>
                  <a:cubicBezTo>
                    <a:pt x="306" y="208"/>
                    <a:pt x="371" y="274"/>
                    <a:pt x="371" y="354"/>
                  </a:cubicBezTo>
                  <a:cubicBezTo>
                    <a:pt x="370" y="433"/>
                    <a:pt x="305" y="498"/>
                    <a:pt x="225" y="498"/>
                  </a:cubicBezTo>
                  <a:close/>
                </a:path>
              </a:pathLst>
            </a:custGeom>
            <a:solidFill>
              <a:srgbClr val="78DAB0"/>
            </a:solidFill>
            <a:ln>
              <a:noFill/>
            </a:ln>
          </p:spPr>
          <p:txBody>
            <a:bodyPr vert="horz" wrap="square" lIns="91440" tIns="45720" rIns="91440" bIns="45720" numCol="1" anchor="t" anchorCtr="0" compatLnSpc="1">
              <a:prstTxWarp prst="textNoShape">
                <a:avLst/>
              </a:prstTxWarp>
            </a:bodyPr>
            <a:lstStyle/>
            <a:p>
              <a:endParaRPr lang="id-ID"/>
            </a:p>
          </p:txBody>
        </p:sp>
        <p:sp>
          <p:nvSpPr>
            <p:cNvPr id="92" name="Freeform 21"/>
            <p:cNvSpPr>
              <a:spLocks noEditPoints="1"/>
            </p:cNvSpPr>
            <p:nvPr/>
          </p:nvSpPr>
          <p:spPr bwMode="auto">
            <a:xfrm>
              <a:off x="8390696" y="5322240"/>
              <a:ext cx="1266825" cy="1266825"/>
            </a:xfrm>
            <a:custGeom>
              <a:avLst/>
              <a:gdLst>
                <a:gd name="T0" fmla="*/ 170 w 337"/>
                <a:gd name="T1" fmla="*/ 1 h 337"/>
                <a:gd name="T2" fmla="*/ 1 w 337"/>
                <a:gd name="T3" fmla="*/ 168 h 337"/>
                <a:gd name="T4" fmla="*/ 168 w 337"/>
                <a:gd name="T5" fmla="*/ 336 h 337"/>
                <a:gd name="T6" fmla="*/ 336 w 337"/>
                <a:gd name="T7" fmla="*/ 170 h 337"/>
                <a:gd name="T8" fmla="*/ 170 w 337"/>
                <a:gd name="T9" fmla="*/ 1 h 337"/>
                <a:gd name="T10" fmla="*/ 168 w 337"/>
                <a:gd name="T11" fmla="*/ 314 h 337"/>
                <a:gd name="T12" fmla="*/ 24 w 337"/>
                <a:gd name="T13" fmla="*/ 168 h 337"/>
                <a:gd name="T14" fmla="*/ 169 w 337"/>
                <a:gd name="T15" fmla="*/ 24 h 337"/>
                <a:gd name="T16" fmla="*/ 314 w 337"/>
                <a:gd name="T17" fmla="*/ 170 h 337"/>
                <a:gd name="T18" fmla="*/ 168 w 337"/>
                <a:gd name="T19" fmla="*/ 31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337">
                  <a:moveTo>
                    <a:pt x="170" y="1"/>
                  </a:moveTo>
                  <a:cubicBezTo>
                    <a:pt x="77" y="0"/>
                    <a:pt x="1" y="75"/>
                    <a:pt x="1" y="168"/>
                  </a:cubicBezTo>
                  <a:cubicBezTo>
                    <a:pt x="0" y="260"/>
                    <a:pt x="75" y="336"/>
                    <a:pt x="168" y="336"/>
                  </a:cubicBezTo>
                  <a:cubicBezTo>
                    <a:pt x="260" y="337"/>
                    <a:pt x="336" y="262"/>
                    <a:pt x="336" y="170"/>
                  </a:cubicBezTo>
                  <a:cubicBezTo>
                    <a:pt x="337" y="77"/>
                    <a:pt x="262" y="2"/>
                    <a:pt x="170" y="1"/>
                  </a:cubicBezTo>
                  <a:close/>
                  <a:moveTo>
                    <a:pt x="168" y="314"/>
                  </a:moveTo>
                  <a:cubicBezTo>
                    <a:pt x="88" y="313"/>
                    <a:pt x="23" y="248"/>
                    <a:pt x="24" y="168"/>
                  </a:cubicBezTo>
                  <a:cubicBezTo>
                    <a:pt x="24" y="88"/>
                    <a:pt x="89" y="23"/>
                    <a:pt x="169" y="24"/>
                  </a:cubicBezTo>
                  <a:cubicBezTo>
                    <a:pt x="249" y="24"/>
                    <a:pt x="314" y="90"/>
                    <a:pt x="314" y="170"/>
                  </a:cubicBezTo>
                  <a:cubicBezTo>
                    <a:pt x="313" y="249"/>
                    <a:pt x="248" y="314"/>
                    <a:pt x="168" y="314"/>
                  </a:cubicBezTo>
                  <a:close/>
                </a:path>
              </a:pathLst>
            </a:custGeom>
            <a:solidFill>
              <a:srgbClr val="3BC98C"/>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93" name="Group 92"/>
          <p:cNvGrpSpPr/>
          <p:nvPr/>
        </p:nvGrpSpPr>
        <p:grpSpPr>
          <a:xfrm>
            <a:off x="6023574" y="3875726"/>
            <a:ext cx="1726403" cy="1492314"/>
            <a:chOff x="9265409" y="4236390"/>
            <a:chExt cx="2247900" cy="1943100"/>
          </a:xfrm>
        </p:grpSpPr>
        <p:sp>
          <p:nvSpPr>
            <p:cNvPr id="94" name="Freeform 14"/>
            <p:cNvSpPr>
              <a:spLocks noEditPoints="1"/>
            </p:cNvSpPr>
            <p:nvPr/>
          </p:nvSpPr>
          <p:spPr bwMode="auto">
            <a:xfrm>
              <a:off x="9265409" y="4236390"/>
              <a:ext cx="2247900" cy="1943100"/>
            </a:xfrm>
            <a:custGeom>
              <a:avLst/>
              <a:gdLst>
                <a:gd name="T0" fmla="*/ 433 w 598"/>
                <a:gd name="T1" fmla="*/ 58 h 517"/>
                <a:gd name="T2" fmla="*/ 140 w 598"/>
                <a:gd name="T3" fmla="*/ 117 h 517"/>
                <a:gd name="T4" fmla="*/ 139 w 598"/>
                <a:gd name="T5" fmla="*/ 116 h 517"/>
                <a:gd name="T6" fmla="*/ 90 w 598"/>
                <a:gd name="T7" fmla="*/ 52 h 517"/>
                <a:gd name="T8" fmla="*/ 13 w 598"/>
                <a:gd name="T9" fmla="*/ 80 h 517"/>
                <a:gd name="T10" fmla="*/ 27 w 598"/>
                <a:gd name="T11" fmla="*/ 161 h 517"/>
                <a:gd name="T12" fmla="*/ 107 w 598"/>
                <a:gd name="T13" fmla="*/ 172 h 517"/>
                <a:gd name="T14" fmla="*/ 110 w 598"/>
                <a:gd name="T15" fmla="*/ 172 h 517"/>
                <a:gd name="T16" fmla="*/ 206 w 598"/>
                <a:gd name="T17" fmla="*/ 446 h 517"/>
                <a:gd name="T18" fmla="*/ 598 w 598"/>
                <a:gd name="T19" fmla="*/ 415 h 517"/>
                <a:gd name="T20" fmla="*/ 433 w 598"/>
                <a:gd name="T21" fmla="*/ 58 h 517"/>
                <a:gd name="T22" fmla="*/ 435 w 598"/>
                <a:gd name="T23" fmla="*/ 320 h 517"/>
                <a:gd name="T24" fmla="*/ 309 w 598"/>
                <a:gd name="T25" fmla="*/ 391 h 517"/>
                <a:gd name="T26" fmla="*/ 237 w 598"/>
                <a:gd name="T27" fmla="*/ 372 h 517"/>
                <a:gd name="T28" fmla="*/ 185 w 598"/>
                <a:gd name="T29" fmla="*/ 173 h 517"/>
                <a:gd name="T30" fmla="*/ 311 w 598"/>
                <a:gd name="T31" fmla="*/ 101 h 517"/>
                <a:gd name="T32" fmla="*/ 383 w 598"/>
                <a:gd name="T33" fmla="*/ 121 h 517"/>
                <a:gd name="T34" fmla="*/ 435 w 598"/>
                <a:gd name="T35" fmla="*/ 32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8" h="517">
                  <a:moveTo>
                    <a:pt x="433" y="58"/>
                  </a:moveTo>
                  <a:cubicBezTo>
                    <a:pt x="334" y="0"/>
                    <a:pt x="208" y="27"/>
                    <a:pt x="140" y="117"/>
                  </a:cubicBezTo>
                  <a:cubicBezTo>
                    <a:pt x="140" y="117"/>
                    <a:pt x="140" y="116"/>
                    <a:pt x="139" y="116"/>
                  </a:cubicBezTo>
                  <a:cubicBezTo>
                    <a:pt x="121" y="91"/>
                    <a:pt x="130" y="67"/>
                    <a:pt x="90" y="52"/>
                  </a:cubicBezTo>
                  <a:cubicBezTo>
                    <a:pt x="59" y="40"/>
                    <a:pt x="29" y="56"/>
                    <a:pt x="13" y="80"/>
                  </a:cubicBezTo>
                  <a:cubicBezTo>
                    <a:pt x="0" y="106"/>
                    <a:pt x="1" y="139"/>
                    <a:pt x="27" y="161"/>
                  </a:cubicBezTo>
                  <a:cubicBezTo>
                    <a:pt x="60" y="187"/>
                    <a:pt x="76" y="168"/>
                    <a:pt x="107" y="172"/>
                  </a:cubicBezTo>
                  <a:cubicBezTo>
                    <a:pt x="108" y="172"/>
                    <a:pt x="109" y="172"/>
                    <a:pt x="110" y="172"/>
                  </a:cubicBezTo>
                  <a:cubicBezTo>
                    <a:pt x="71" y="273"/>
                    <a:pt x="110" y="390"/>
                    <a:pt x="206" y="446"/>
                  </a:cubicBezTo>
                  <a:cubicBezTo>
                    <a:pt x="327" y="517"/>
                    <a:pt x="575" y="416"/>
                    <a:pt x="598" y="415"/>
                  </a:cubicBezTo>
                  <a:cubicBezTo>
                    <a:pt x="589" y="394"/>
                    <a:pt x="564" y="134"/>
                    <a:pt x="433" y="58"/>
                  </a:cubicBezTo>
                  <a:close/>
                  <a:moveTo>
                    <a:pt x="435" y="320"/>
                  </a:moveTo>
                  <a:cubicBezTo>
                    <a:pt x="409" y="364"/>
                    <a:pt x="361" y="392"/>
                    <a:pt x="309" y="391"/>
                  </a:cubicBezTo>
                  <a:cubicBezTo>
                    <a:pt x="284" y="391"/>
                    <a:pt x="259" y="384"/>
                    <a:pt x="237" y="372"/>
                  </a:cubicBezTo>
                  <a:cubicBezTo>
                    <a:pt x="168" y="331"/>
                    <a:pt x="144" y="242"/>
                    <a:pt x="185" y="173"/>
                  </a:cubicBezTo>
                  <a:cubicBezTo>
                    <a:pt x="211" y="129"/>
                    <a:pt x="259" y="101"/>
                    <a:pt x="311" y="101"/>
                  </a:cubicBezTo>
                  <a:cubicBezTo>
                    <a:pt x="336" y="101"/>
                    <a:pt x="361" y="108"/>
                    <a:pt x="383" y="121"/>
                  </a:cubicBezTo>
                  <a:cubicBezTo>
                    <a:pt x="452" y="162"/>
                    <a:pt x="475" y="251"/>
                    <a:pt x="435" y="320"/>
                  </a:cubicBez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95" name="Freeform 22"/>
            <p:cNvSpPr>
              <a:spLocks noEditPoints="1"/>
            </p:cNvSpPr>
            <p:nvPr/>
          </p:nvSpPr>
          <p:spPr bwMode="auto">
            <a:xfrm>
              <a:off x="9709909" y="4442764"/>
              <a:ext cx="1439863" cy="1439864"/>
            </a:xfrm>
            <a:custGeom>
              <a:avLst/>
              <a:gdLst>
                <a:gd name="T0" fmla="*/ 277 w 383"/>
                <a:gd name="T1" fmla="*/ 47 h 383"/>
                <a:gd name="T2" fmla="*/ 47 w 383"/>
                <a:gd name="T3" fmla="*/ 107 h 383"/>
                <a:gd name="T4" fmla="*/ 107 w 383"/>
                <a:gd name="T5" fmla="*/ 336 h 383"/>
                <a:gd name="T6" fmla="*/ 337 w 383"/>
                <a:gd name="T7" fmla="*/ 276 h 383"/>
                <a:gd name="T8" fmla="*/ 277 w 383"/>
                <a:gd name="T9" fmla="*/ 47 h 383"/>
                <a:gd name="T10" fmla="*/ 317 w 383"/>
                <a:gd name="T11" fmla="*/ 265 h 383"/>
                <a:gd name="T12" fmla="*/ 191 w 383"/>
                <a:gd name="T13" fmla="*/ 336 h 383"/>
                <a:gd name="T14" fmla="*/ 119 w 383"/>
                <a:gd name="T15" fmla="*/ 317 h 383"/>
                <a:gd name="T16" fmla="*/ 67 w 383"/>
                <a:gd name="T17" fmla="*/ 118 h 383"/>
                <a:gd name="T18" fmla="*/ 193 w 383"/>
                <a:gd name="T19" fmla="*/ 46 h 383"/>
                <a:gd name="T20" fmla="*/ 265 w 383"/>
                <a:gd name="T21" fmla="*/ 66 h 383"/>
                <a:gd name="T22" fmla="*/ 317 w 383"/>
                <a:gd name="T23" fmla="*/ 265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277" y="47"/>
                  </a:moveTo>
                  <a:cubicBezTo>
                    <a:pt x="197" y="0"/>
                    <a:pt x="94" y="27"/>
                    <a:pt x="47" y="107"/>
                  </a:cubicBezTo>
                  <a:cubicBezTo>
                    <a:pt x="0" y="187"/>
                    <a:pt x="27" y="289"/>
                    <a:pt x="107" y="336"/>
                  </a:cubicBezTo>
                  <a:cubicBezTo>
                    <a:pt x="187" y="383"/>
                    <a:pt x="290" y="356"/>
                    <a:pt x="337" y="276"/>
                  </a:cubicBezTo>
                  <a:cubicBezTo>
                    <a:pt x="383" y="196"/>
                    <a:pt x="357" y="93"/>
                    <a:pt x="277" y="47"/>
                  </a:cubicBezTo>
                  <a:close/>
                  <a:moveTo>
                    <a:pt x="317" y="265"/>
                  </a:moveTo>
                  <a:cubicBezTo>
                    <a:pt x="291" y="309"/>
                    <a:pt x="243" y="337"/>
                    <a:pt x="191" y="336"/>
                  </a:cubicBezTo>
                  <a:cubicBezTo>
                    <a:pt x="166" y="336"/>
                    <a:pt x="141" y="329"/>
                    <a:pt x="119" y="317"/>
                  </a:cubicBezTo>
                  <a:cubicBezTo>
                    <a:pt x="50" y="276"/>
                    <a:pt x="26" y="187"/>
                    <a:pt x="67" y="118"/>
                  </a:cubicBezTo>
                  <a:cubicBezTo>
                    <a:pt x="93" y="74"/>
                    <a:pt x="141" y="46"/>
                    <a:pt x="193" y="46"/>
                  </a:cubicBezTo>
                  <a:cubicBezTo>
                    <a:pt x="218" y="46"/>
                    <a:pt x="243" y="53"/>
                    <a:pt x="265" y="66"/>
                  </a:cubicBezTo>
                  <a:cubicBezTo>
                    <a:pt x="334" y="107"/>
                    <a:pt x="357" y="196"/>
                    <a:pt x="317" y="265"/>
                  </a:cubicBez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96" name="Group 95"/>
          <p:cNvGrpSpPr/>
          <p:nvPr/>
        </p:nvGrpSpPr>
        <p:grpSpPr>
          <a:xfrm>
            <a:off x="6035766" y="2550443"/>
            <a:ext cx="1732499" cy="1498411"/>
            <a:chOff x="9281284" y="2510777"/>
            <a:chExt cx="2255838" cy="1951038"/>
          </a:xfrm>
          <a:solidFill>
            <a:srgbClr val="00B050"/>
          </a:solidFill>
        </p:grpSpPr>
        <p:sp>
          <p:nvSpPr>
            <p:cNvPr id="97" name="Freeform 10"/>
            <p:cNvSpPr>
              <a:spLocks noEditPoints="1"/>
            </p:cNvSpPr>
            <p:nvPr/>
          </p:nvSpPr>
          <p:spPr bwMode="auto">
            <a:xfrm>
              <a:off x="9281284" y="2510777"/>
              <a:ext cx="2255838" cy="1951038"/>
            </a:xfrm>
            <a:custGeom>
              <a:avLst/>
              <a:gdLst>
                <a:gd name="T0" fmla="*/ 209 w 600"/>
                <a:gd name="T1" fmla="*/ 74 h 519"/>
                <a:gd name="T2" fmla="*/ 116 w 600"/>
                <a:gd name="T3" fmla="*/ 365 h 519"/>
                <a:gd name="T4" fmla="*/ 104 w 600"/>
                <a:gd name="T5" fmla="*/ 374 h 519"/>
                <a:gd name="T6" fmla="*/ 24 w 600"/>
                <a:gd name="T7" fmla="*/ 389 h 519"/>
                <a:gd name="T8" fmla="*/ 15 w 600"/>
                <a:gd name="T9" fmla="*/ 471 h 519"/>
                <a:gd name="T10" fmla="*/ 94 w 600"/>
                <a:gd name="T11" fmla="*/ 494 h 519"/>
                <a:gd name="T12" fmla="*/ 139 w 600"/>
                <a:gd name="T13" fmla="*/ 428 h 519"/>
                <a:gd name="T14" fmla="*/ 153 w 600"/>
                <a:gd name="T15" fmla="*/ 420 h 519"/>
                <a:gd name="T16" fmla="*/ 431 w 600"/>
                <a:gd name="T17" fmla="*/ 465 h 519"/>
                <a:gd name="T18" fmla="*/ 600 w 600"/>
                <a:gd name="T19" fmla="*/ 110 h 519"/>
                <a:gd name="T20" fmla="*/ 209 w 600"/>
                <a:gd name="T21" fmla="*/ 74 h 519"/>
                <a:gd name="T22" fmla="*/ 436 w 600"/>
                <a:gd name="T23" fmla="*/ 204 h 519"/>
                <a:gd name="T24" fmla="*/ 382 w 600"/>
                <a:gd name="T25" fmla="*/ 402 h 519"/>
                <a:gd name="T26" fmla="*/ 309 w 600"/>
                <a:gd name="T27" fmla="*/ 421 h 519"/>
                <a:gd name="T28" fmla="*/ 184 w 600"/>
                <a:gd name="T29" fmla="*/ 347 h 519"/>
                <a:gd name="T30" fmla="*/ 238 w 600"/>
                <a:gd name="T31" fmla="*/ 150 h 519"/>
                <a:gd name="T32" fmla="*/ 311 w 600"/>
                <a:gd name="T33" fmla="*/ 130 h 519"/>
                <a:gd name="T34" fmla="*/ 436 w 600"/>
                <a:gd name="T35" fmla="*/ 204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519">
                  <a:moveTo>
                    <a:pt x="209" y="74"/>
                  </a:moveTo>
                  <a:cubicBezTo>
                    <a:pt x="106" y="133"/>
                    <a:pt x="67" y="260"/>
                    <a:pt x="116" y="365"/>
                  </a:cubicBezTo>
                  <a:cubicBezTo>
                    <a:pt x="114" y="370"/>
                    <a:pt x="110" y="373"/>
                    <a:pt x="104" y="374"/>
                  </a:cubicBezTo>
                  <a:cubicBezTo>
                    <a:pt x="73" y="379"/>
                    <a:pt x="56" y="361"/>
                    <a:pt x="24" y="389"/>
                  </a:cubicBezTo>
                  <a:cubicBezTo>
                    <a:pt x="0" y="412"/>
                    <a:pt x="0" y="445"/>
                    <a:pt x="15" y="471"/>
                  </a:cubicBezTo>
                  <a:cubicBezTo>
                    <a:pt x="33" y="494"/>
                    <a:pt x="63" y="508"/>
                    <a:pt x="94" y="494"/>
                  </a:cubicBezTo>
                  <a:cubicBezTo>
                    <a:pt x="132" y="477"/>
                    <a:pt x="122" y="454"/>
                    <a:pt x="139" y="428"/>
                  </a:cubicBezTo>
                  <a:cubicBezTo>
                    <a:pt x="142" y="422"/>
                    <a:pt x="147" y="419"/>
                    <a:pt x="153" y="420"/>
                  </a:cubicBezTo>
                  <a:cubicBezTo>
                    <a:pt x="222" y="497"/>
                    <a:pt x="338" y="519"/>
                    <a:pt x="431" y="465"/>
                  </a:cubicBezTo>
                  <a:cubicBezTo>
                    <a:pt x="553" y="396"/>
                    <a:pt x="590" y="131"/>
                    <a:pt x="600" y="110"/>
                  </a:cubicBezTo>
                  <a:cubicBezTo>
                    <a:pt x="577" y="107"/>
                    <a:pt x="340" y="0"/>
                    <a:pt x="209" y="74"/>
                  </a:cubicBezTo>
                  <a:close/>
                  <a:moveTo>
                    <a:pt x="436" y="204"/>
                  </a:moveTo>
                  <a:cubicBezTo>
                    <a:pt x="476" y="273"/>
                    <a:pt x="451" y="362"/>
                    <a:pt x="382" y="402"/>
                  </a:cubicBezTo>
                  <a:cubicBezTo>
                    <a:pt x="360" y="414"/>
                    <a:pt x="335" y="421"/>
                    <a:pt x="309" y="421"/>
                  </a:cubicBezTo>
                  <a:cubicBezTo>
                    <a:pt x="258" y="420"/>
                    <a:pt x="210" y="392"/>
                    <a:pt x="184" y="347"/>
                  </a:cubicBezTo>
                  <a:cubicBezTo>
                    <a:pt x="144" y="278"/>
                    <a:pt x="169" y="189"/>
                    <a:pt x="238" y="150"/>
                  </a:cubicBezTo>
                  <a:cubicBezTo>
                    <a:pt x="260" y="137"/>
                    <a:pt x="285" y="130"/>
                    <a:pt x="311" y="130"/>
                  </a:cubicBezTo>
                  <a:cubicBezTo>
                    <a:pt x="362" y="131"/>
                    <a:pt x="411" y="159"/>
                    <a:pt x="436" y="204"/>
                  </a:cubicBezTo>
                  <a:close/>
                </a:path>
              </a:pathLst>
            </a:custGeom>
            <a:solidFill>
              <a:srgbClr val="007434"/>
            </a:solidFill>
            <a:ln>
              <a:noFill/>
            </a:ln>
          </p:spPr>
          <p:txBody>
            <a:bodyPr vert="horz" wrap="square" lIns="91440" tIns="45720" rIns="91440" bIns="45720" numCol="1" anchor="t" anchorCtr="0" compatLnSpc="1">
              <a:prstTxWarp prst="textNoShape">
                <a:avLst/>
              </a:prstTxWarp>
            </a:bodyPr>
            <a:lstStyle/>
            <a:p>
              <a:endParaRPr lang="id-ID"/>
            </a:p>
          </p:txBody>
        </p:sp>
        <p:sp>
          <p:nvSpPr>
            <p:cNvPr id="98" name="Freeform 23"/>
            <p:cNvSpPr>
              <a:spLocks noEditPoints="1"/>
            </p:cNvSpPr>
            <p:nvPr/>
          </p:nvSpPr>
          <p:spPr bwMode="auto">
            <a:xfrm>
              <a:off x="9728959" y="2826690"/>
              <a:ext cx="1439863" cy="1439863"/>
            </a:xfrm>
            <a:custGeom>
              <a:avLst/>
              <a:gdLst>
                <a:gd name="T0" fmla="*/ 337 w 383"/>
                <a:gd name="T1" fmla="*/ 108 h 383"/>
                <a:gd name="T2" fmla="*/ 108 w 383"/>
                <a:gd name="T3" fmla="*/ 46 h 383"/>
                <a:gd name="T4" fmla="*/ 45 w 383"/>
                <a:gd name="T5" fmla="*/ 275 h 383"/>
                <a:gd name="T6" fmla="*/ 274 w 383"/>
                <a:gd name="T7" fmla="*/ 337 h 383"/>
                <a:gd name="T8" fmla="*/ 337 w 383"/>
                <a:gd name="T9" fmla="*/ 108 h 383"/>
                <a:gd name="T10" fmla="*/ 263 w 383"/>
                <a:gd name="T11" fmla="*/ 318 h 383"/>
                <a:gd name="T12" fmla="*/ 190 w 383"/>
                <a:gd name="T13" fmla="*/ 337 h 383"/>
                <a:gd name="T14" fmla="*/ 65 w 383"/>
                <a:gd name="T15" fmla="*/ 263 h 383"/>
                <a:gd name="T16" fmla="*/ 119 w 383"/>
                <a:gd name="T17" fmla="*/ 66 h 383"/>
                <a:gd name="T18" fmla="*/ 192 w 383"/>
                <a:gd name="T19" fmla="*/ 46 h 383"/>
                <a:gd name="T20" fmla="*/ 317 w 383"/>
                <a:gd name="T21" fmla="*/ 120 h 383"/>
                <a:gd name="T22" fmla="*/ 263 w 383"/>
                <a:gd name="T23" fmla="*/ 318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3">
                  <a:moveTo>
                    <a:pt x="337" y="108"/>
                  </a:moveTo>
                  <a:cubicBezTo>
                    <a:pt x="291" y="28"/>
                    <a:pt x="189" y="0"/>
                    <a:pt x="108" y="46"/>
                  </a:cubicBezTo>
                  <a:cubicBezTo>
                    <a:pt x="28" y="92"/>
                    <a:pt x="0" y="194"/>
                    <a:pt x="45" y="275"/>
                  </a:cubicBezTo>
                  <a:cubicBezTo>
                    <a:pt x="91" y="355"/>
                    <a:pt x="194" y="383"/>
                    <a:pt x="274" y="337"/>
                  </a:cubicBezTo>
                  <a:cubicBezTo>
                    <a:pt x="355" y="291"/>
                    <a:pt x="383" y="189"/>
                    <a:pt x="337" y="108"/>
                  </a:cubicBezTo>
                  <a:close/>
                  <a:moveTo>
                    <a:pt x="263" y="318"/>
                  </a:moveTo>
                  <a:cubicBezTo>
                    <a:pt x="241" y="330"/>
                    <a:pt x="216" y="337"/>
                    <a:pt x="190" y="337"/>
                  </a:cubicBezTo>
                  <a:cubicBezTo>
                    <a:pt x="139" y="336"/>
                    <a:pt x="91" y="308"/>
                    <a:pt x="65" y="263"/>
                  </a:cubicBezTo>
                  <a:cubicBezTo>
                    <a:pt x="25" y="194"/>
                    <a:pt x="50" y="105"/>
                    <a:pt x="119" y="66"/>
                  </a:cubicBezTo>
                  <a:cubicBezTo>
                    <a:pt x="141" y="53"/>
                    <a:pt x="166" y="46"/>
                    <a:pt x="192" y="46"/>
                  </a:cubicBezTo>
                  <a:cubicBezTo>
                    <a:pt x="243" y="47"/>
                    <a:pt x="292" y="75"/>
                    <a:pt x="317" y="120"/>
                  </a:cubicBezTo>
                  <a:cubicBezTo>
                    <a:pt x="357" y="189"/>
                    <a:pt x="332" y="278"/>
                    <a:pt x="263" y="318"/>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sp>
        <p:nvSpPr>
          <p:cNvPr id="115" name="Content Placeholder 2"/>
          <p:cNvSpPr txBox="1">
            <a:spLocks/>
          </p:cNvSpPr>
          <p:nvPr/>
        </p:nvSpPr>
        <p:spPr>
          <a:xfrm>
            <a:off x="7808500" y="3796143"/>
            <a:ext cx="4216282" cy="1040540"/>
          </a:xfrm>
          <a:prstGeom prst="rect">
            <a:avLst/>
          </a:prstGeom>
        </p:spPr>
        <p:txBody>
          <a:bodyPr vert="horz" lIns="121893" tIns="60946" rIns="121893" bIns="60946"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b="1">
                <a:solidFill>
                  <a:srgbClr val="385723"/>
                </a:solidFill>
                <a:latin typeface="Arial" pitchFamily="34" charset="0"/>
                <a:cs typeface="Arial" pitchFamily="34" charset="0"/>
              </a:rPr>
              <a:t>Access to Work Mental Health Support</a:t>
            </a:r>
          </a:p>
          <a:p>
            <a:pPr marL="0" indent="0">
              <a:spcBef>
                <a:spcPts val="0"/>
              </a:spcBef>
              <a:buNone/>
            </a:pPr>
            <a:r>
              <a:rPr lang="en-GB" sz="1100">
                <a:solidFill>
                  <a:schemeClr val="tx1"/>
                </a:solidFill>
                <a:cs typeface="Arial"/>
                <a:hlinkClick r:id="rId3"/>
              </a:rPr>
              <a:t>Remploy</a:t>
            </a:r>
            <a:r>
              <a:rPr lang="en-GB" sz="1100">
                <a:solidFill>
                  <a:schemeClr val="tx1"/>
                </a:solidFill>
                <a:cs typeface="Arial"/>
              </a:rPr>
              <a:t> offers access to mental health support which aims to support you to develop coping strategies, offers practical advice and tailored support plans.  This offer is available to you up to 9 months, and aims to help you maintain a healthy work-life balance</a:t>
            </a:r>
            <a:endParaRPr lang="en-IN" sz="1100">
              <a:solidFill>
                <a:prstClr val="white">
                  <a:lumMod val="75000"/>
                </a:prstClr>
              </a:solidFill>
              <a:latin typeface="Arial" panose="020B0604020202020204" pitchFamily="34" charset="0"/>
              <a:ea typeface="Lato" panose="020F0502020204030203" pitchFamily="34" charset="0"/>
              <a:cs typeface="Arial" panose="020B0604020202020204" pitchFamily="34" charset="0"/>
            </a:endParaRPr>
          </a:p>
        </p:txBody>
      </p:sp>
      <p:sp>
        <p:nvSpPr>
          <p:cNvPr id="116" name="Content Placeholder 2"/>
          <p:cNvSpPr txBox="1">
            <a:spLocks/>
          </p:cNvSpPr>
          <p:nvPr/>
        </p:nvSpPr>
        <p:spPr>
          <a:xfrm>
            <a:off x="7797526" y="1177562"/>
            <a:ext cx="3762732" cy="1040540"/>
          </a:xfrm>
          <a:prstGeom prst="rect">
            <a:avLst/>
          </a:prstGeom>
        </p:spPr>
        <p:txBody>
          <a:bodyPr vert="horz" lIns="121893" tIns="60946" rIns="121893" bIns="60946"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b="1">
                <a:solidFill>
                  <a:srgbClr val="B1D29A"/>
                </a:solidFill>
                <a:latin typeface="Arial" pitchFamily="34" charset="0"/>
                <a:cs typeface="Arial" pitchFamily="34" charset="0"/>
              </a:rPr>
              <a:t>EAP Online </a:t>
            </a:r>
          </a:p>
        </p:txBody>
      </p:sp>
      <p:sp>
        <p:nvSpPr>
          <p:cNvPr id="117" name="Content Placeholder 2"/>
          <p:cNvSpPr txBox="1">
            <a:spLocks/>
          </p:cNvSpPr>
          <p:nvPr/>
        </p:nvSpPr>
        <p:spPr>
          <a:xfrm>
            <a:off x="7797526" y="2544347"/>
            <a:ext cx="3762732" cy="1040540"/>
          </a:xfrm>
          <a:prstGeom prst="rect">
            <a:avLst/>
          </a:prstGeom>
        </p:spPr>
        <p:txBody>
          <a:bodyPr vert="horz" lIns="121893" tIns="60946" rIns="121893" bIns="60946"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b="1">
                <a:solidFill>
                  <a:srgbClr val="007434"/>
                </a:solidFill>
                <a:latin typeface="Arial" pitchFamily="34" charset="0"/>
                <a:cs typeface="Arial" pitchFamily="34" charset="0"/>
              </a:rPr>
              <a:t>Our NHS People</a:t>
            </a:r>
          </a:p>
          <a:p>
            <a:pPr marL="0" indent="0">
              <a:buNone/>
            </a:pPr>
            <a:r>
              <a:rPr lang="en-GB" sz="1100">
                <a:solidFill>
                  <a:schemeClr val="tx1"/>
                </a:solidFill>
              </a:rPr>
              <a:t>Our NHS People </a:t>
            </a:r>
            <a:r>
              <a:rPr lang="en-GB" sz="1100">
                <a:hlinkClick r:id="rId4"/>
              </a:rPr>
              <a:t>website</a:t>
            </a:r>
            <a:r>
              <a:rPr lang="en-GB" sz="1100"/>
              <a:t> </a:t>
            </a:r>
            <a:r>
              <a:rPr lang="en-GB" sz="1100">
                <a:solidFill>
                  <a:schemeClr val="tx1"/>
                </a:solidFill>
              </a:rPr>
              <a:t>has a wide variety of tool and materials to support colleagues with different needs in different circumstances. </a:t>
            </a:r>
          </a:p>
        </p:txBody>
      </p:sp>
      <p:sp>
        <p:nvSpPr>
          <p:cNvPr id="118" name="Content Placeholder 2"/>
          <p:cNvSpPr txBox="1">
            <a:spLocks/>
          </p:cNvSpPr>
          <p:nvPr/>
        </p:nvSpPr>
        <p:spPr>
          <a:xfrm>
            <a:off x="7808500" y="5047939"/>
            <a:ext cx="4054241" cy="1040540"/>
          </a:xfrm>
          <a:prstGeom prst="rect">
            <a:avLst/>
          </a:prstGeom>
        </p:spPr>
        <p:txBody>
          <a:bodyPr vert="horz" lIns="121893" tIns="60946" rIns="121893" bIns="60946"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b="1">
                <a:solidFill>
                  <a:srgbClr val="78DAB0"/>
                </a:solidFill>
                <a:latin typeface="Arial" pitchFamily="34" charset="0"/>
                <a:cs typeface="Arial" pitchFamily="34" charset="0"/>
              </a:rPr>
              <a:t>15:1 Looking After Your Health &amp; Wellbeing</a:t>
            </a:r>
          </a:p>
          <a:p>
            <a:pPr marL="0" indent="0" fontAlgn="base">
              <a:buNone/>
            </a:pPr>
            <a:r>
              <a:rPr lang="en-GB" sz="1100">
                <a:solidFill>
                  <a:schemeClr val="tx1"/>
                </a:solidFill>
              </a:rPr>
              <a:t>The </a:t>
            </a:r>
            <a:r>
              <a:rPr lang="en-GB" sz="1100">
                <a:solidFill>
                  <a:schemeClr val="tx1"/>
                </a:solidFill>
                <a:hlinkClick r:id="rId5"/>
              </a:rPr>
              <a:t>15:1 programme </a:t>
            </a:r>
            <a:r>
              <a:rPr lang="en-GB" sz="1100">
                <a:solidFill>
                  <a:schemeClr val="tx1"/>
                </a:solidFill>
              </a:rPr>
              <a:t>has been developed around two chapters to help you focus on </a:t>
            </a:r>
            <a:r>
              <a:rPr lang="en-GB" sz="1100" b="1">
                <a:solidFill>
                  <a:schemeClr val="tx1"/>
                </a:solidFill>
              </a:rPr>
              <a:t>‘Looking after your Mind and Body </a:t>
            </a:r>
            <a:r>
              <a:rPr lang="en-GB" sz="1100">
                <a:solidFill>
                  <a:schemeClr val="tx1"/>
                </a:solidFill>
              </a:rPr>
              <a:t>and</a:t>
            </a:r>
            <a:r>
              <a:rPr lang="en-GB" sz="1100" b="1">
                <a:solidFill>
                  <a:schemeClr val="tx1"/>
                </a:solidFill>
              </a:rPr>
              <a:t> ‘Practising Self-care</a:t>
            </a:r>
            <a:r>
              <a:rPr lang="en-GB" sz="1100">
                <a:solidFill>
                  <a:schemeClr val="tx1"/>
                </a:solidFill>
              </a:rPr>
              <a:t>’. Each chapter covers 15 thought-provoking topics and includes a range of videos, activities, and content for you to explore.</a:t>
            </a:r>
          </a:p>
        </p:txBody>
      </p:sp>
      <p:sp>
        <p:nvSpPr>
          <p:cNvPr id="119" name="Content Placeholder 2"/>
          <p:cNvSpPr txBox="1">
            <a:spLocks/>
          </p:cNvSpPr>
          <p:nvPr/>
        </p:nvSpPr>
        <p:spPr>
          <a:xfrm>
            <a:off x="324380" y="1442187"/>
            <a:ext cx="3512646" cy="1040540"/>
          </a:xfrm>
          <a:prstGeom prst="rect">
            <a:avLst/>
          </a:prstGeom>
        </p:spPr>
        <p:txBody>
          <a:bodyPr vert="horz" lIns="121893" tIns="60946" rIns="121893" bIns="60946" numCol="1" rtlCol="0" anchor="t">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pPr>
            <a:r>
              <a:rPr lang="en-US" b="1">
                <a:solidFill>
                  <a:schemeClr val="accent6"/>
                </a:solidFill>
                <a:latin typeface="Arial"/>
                <a:cs typeface="Arial"/>
              </a:rPr>
              <a:t>Employee Assistance </a:t>
            </a:r>
            <a:r>
              <a:rPr lang="en-US" b="1" err="1">
                <a:solidFill>
                  <a:schemeClr val="accent6"/>
                </a:solidFill>
                <a:latin typeface="Arial"/>
                <a:cs typeface="Arial"/>
              </a:rPr>
              <a:t>Programme</a:t>
            </a:r>
            <a:endParaRPr lang="en-US" b="1">
              <a:solidFill>
                <a:schemeClr val="accent6"/>
              </a:solidFill>
              <a:latin typeface="Arial"/>
              <a:cs typeface="Arial"/>
            </a:endParaRPr>
          </a:p>
          <a:p>
            <a:pPr marL="0" indent="0" algn="r">
              <a:buNone/>
            </a:pPr>
            <a:r>
              <a:rPr lang="en-GB" sz="1100">
                <a:solidFill>
                  <a:schemeClr val="tx1"/>
                </a:solidFill>
              </a:rPr>
              <a:t>Our EAP support is available 24 hours a day, 7 days a week, and provides both practical and emotional support.  Support can be accessed via telephone  - 0800 716 017</a:t>
            </a:r>
            <a:endParaRPr lang="en-IN" sz="1100">
              <a:solidFill>
                <a:schemeClr val="tx1"/>
              </a:solidFill>
              <a:cs typeface="Calibri" panose="020F0502020204030204"/>
            </a:endParaRPr>
          </a:p>
          <a:p>
            <a:pPr marL="171450" indent="-171450" algn="r">
              <a:buFont typeface="Wingdings" panose="05000000000000000000" pitchFamily="2" charset="2"/>
              <a:buChar char="Ø"/>
            </a:pPr>
            <a:r>
              <a:rPr lang="en-GB" sz="1100">
                <a:solidFill>
                  <a:schemeClr val="tx1"/>
                </a:solidFill>
              </a:rPr>
              <a:t>24/7 legal information &amp; financial telephone support </a:t>
            </a:r>
            <a:endParaRPr lang="en-GB" sz="1100">
              <a:solidFill>
                <a:schemeClr val="tx1"/>
              </a:solidFill>
              <a:cs typeface="Calibri"/>
            </a:endParaRPr>
          </a:p>
          <a:p>
            <a:pPr marL="171450" indent="-171450" algn="r">
              <a:buFont typeface="Wingdings" panose="05000000000000000000" pitchFamily="2" charset="2"/>
              <a:buChar char="Ø"/>
            </a:pPr>
            <a:r>
              <a:rPr lang="en-GB" sz="1100">
                <a:solidFill>
                  <a:schemeClr val="tx1"/>
                </a:solidFill>
              </a:rPr>
              <a:t>24/7 telephone counselling support </a:t>
            </a:r>
            <a:endParaRPr lang="en-GB" sz="1100">
              <a:solidFill>
                <a:schemeClr val="tx1"/>
              </a:solidFill>
              <a:cs typeface="Calibri"/>
            </a:endParaRPr>
          </a:p>
          <a:p>
            <a:pPr marL="171450" indent="-171450" algn="r">
              <a:buFont typeface="Wingdings" panose="05000000000000000000" pitchFamily="2" charset="2"/>
              <a:buChar char="Ø"/>
            </a:pPr>
            <a:r>
              <a:rPr lang="en-GB" sz="1100">
                <a:solidFill>
                  <a:schemeClr val="tx1"/>
                </a:solidFill>
              </a:rPr>
              <a:t>6 sessions of structured counselling </a:t>
            </a:r>
            <a:endParaRPr lang="en-GB" sz="1100">
              <a:solidFill>
                <a:schemeClr val="tx1"/>
              </a:solidFill>
              <a:cs typeface="Calibri"/>
            </a:endParaRPr>
          </a:p>
          <a:p>
            <a:pPr marL="171450" indent="-171450" algn="r">
              <a:buFont typeface="Wingdings" panose="05000000000000000000" pitchFamily="2" charset="2"/>
              <a:buChar char="Ø"/>
            </a:pPr>
            <a:r>
              <a:rPr lang="en-GB" sz="1100">
                <a:solidFill>
                  <a:schemeClr val="tx1"/>
                </a:solidFill>
              </a:rPr>
              <a:t>Cognitive behavioural therapy and talking therapies </a:t>
            </a:r>
            <a:endParaRPr lang="en-GB" sz="1100">
              <a:solidFill>
                <a:schemeClr val="tx1"/>
              </a:solidFill>
              <a:cs typeface="Calibri"/>
            </a:endParaRPr>
          </a:p>
          <a:p>
            <a:pPr marL="171450" indent="-171450" algn="r">
              <a:buFont typeface="Wingdings" panose="05000000000000000000" pitchFamily="2" charset="2"/>
              <a:buChar char="Ø"/>
            </a:pPr>
            <a:r>
              <a:rPr lang="en-GB" sz="1100">
                <a:solidFill>
                  <a:schemeClr val="tx1"/>
                </a:solidFill>
              </a:rPr>
              <a:t>Critical incident advice </a:t>
            </a:r>
            <a:endParaRPr lang="en-GB" sz="1100">
              <a:solidFill>
                <a:schemeClr val="tx1"/>
              </a:solidFill>
              <a:cs typeface="Calibri"/>
            </a:endParaRPr>
          </a:p>
          <a:p>
            <a:pPr marL="171450" indent="-171450" algn="r">
              <a:buFont typeface="Wingdings" panose="05000000000000000000" pitchFamily="2" charset="2"/>
              <a:buChar char="Ø"/>
            </a:pPr>
            <a:r>
              <a:rPr lang="en-GB" sz="1100">
                <a:solidFill>
                  <a:schemeClr val="tx1"/>
                </a:solidFill>
              </a:rPr>
              <a:t>Line management advice and support</a:t>
            </a:r>
            <a:endParaRPr lang="en-GB" sz="1100">
              <a:solidFill>
                <a:schemeClr val="tx1"/>
              </a:solidFill>
              <a:cs typeface="Calibri"/>
            </a:endParaRPr>
          </a:p>
          <a:p>
            <a:pPr marL="171450" indent="-171450" algn="r">
              <a:buFont typeface="Wingdings" panose="05000000000000000000" pitchFamily="2" charset="2"/>
              <a:buChar char="Ø"/>
            </a:pPr>
            <a:r>
              <a:rPr lang="en-GB" sz="1100">
                <a:solidFill>
                  <a:schemeClr val="tx1"/>
                </a:solidFill>
              </a:rPr>
              <a:t>GP call back</a:t>
            </a:r>
            <a:endParaRPr lang="en-GB" sz="1100">
              <a:solidFill>
                <a:schemeClr val="tx1"/>
              </a:solidFill>
              <a:cs typeface="Calibri"/>
            </a:endParaRPr>
          </a:p>
          <a:p>
            <a:pPr marL="171450" indent="-171450" algn="r">
              <a:buFont typeface="Wingdings" panose="05000000000000000000" pitchFamily="2" charset="2"/>
              <a:buChar char="Ø"/>
            </a:pPr>
            <a:r>
              <a:rPr lang="en-GB" sz="1100">
                <a:solidFill>
                  <a:schemeClr val="tx1"/>
                </a:solidFill>
                <a:hlinkClick r:id="rId6">
                  <a:extLst>
                    <a:ext uri="{A12FA001-AC4F-418D-AE19-62706E023703}">
                      <ahyp:hlinkClr xmlns:ahyp="http://schemas.microsoft.com/office/drawing/2018/hyperlinkcolor" val="tx"/>
                    </a:ext>
                  </a:extLst>
                </a:hlinkClick>
              </a:rPr>
              <a:t>Active Care</a:t>
            </a:r>
            <a:r>
              <a:rPr lang="en-GB" sz="1100">
                <a:solidFill>
                  <a:schemeClr val="tx1"/>
                </a:solidFill>
              </a:rPr>
              <a:t> – proactive support for stress related absences</a:t>
            </a:r>
            <a:endParaRPr lang="en-GB" sz="1100">
              <a:solidFill>
                <a:schemeClr val="tx1"/>
              </a:solidFill>
              <a:cs typeface="Calibri"/>
            </a:endParaRPr>
          </a:p>
          <a:p>
            <a:pPr marL="0" indent="0" algn="r">
              <a:spcBef>
                <a:spcPts val="0"/>
              </a:spcBef>
              <a:buNone/>
            </a:pPr>
            <a:r>
              <a:rPr lang="en-IN" sz="1200">
                <a:latin typeface="Arial"/>
                <a:ea typeface="Lato"/>
                <a:cs typeface="Arial"/>
              </a:rPr>
              <a:t>.</a:t>
            </a:r>
          </a:p>
        </p:txBody>
      </p:sp>
      <p:sp>
        <p:nvSpPr>
          <p:cNvPr id="120" name="Content Placeholder 2"/>
          <p:cNvSpPr txBox="1">
            <a:spLocks/>
          </p:cNvSpPr>
          <p:nvPr/>
        </p:nvSpPr>
        <p:spPr>
          <a:xfrm>
            <a:off x="505136" y="4516163"/>
            <a:ext cx="3331890" cy="1040540"/>
          </a:xfrm>
          <a:prstGeom prst="rect">
            <a:avLst/>
          </a:prstGeom>
        </p:spPr>
        <p:txBody>
          <a:bodyPr vert="horz" lIns="121893" tIns="60946" rIns="121893" bIns="60946"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pPr>
            <a:r>
              <a:rPr lang="en-US" b="1">
                <a:solidFill>
                  <a:srgbClr val="69CD8F"/>
                </a:solidFill>
                <a:latin typeface="Arial" pitchFamily="34" charset="0"/>
                <a:cs typeface="Arial" pitchFamily="34" charset="0"/>
              </a:rPr>
              <a:t>Mental Health First Aid</a:t>
            </a:r>
          </a:p>
          <a:p>
            <a:pPr marL="0" indent="0" algn="r">
              <a:buNone/>
            </a:pPr>
            <a:r>
              <a:rPr lang="en-GB" sz="1100">
                <a:solidFill>
                  <a:schemeClr val="tx1"/>
                </a:solidFill>
                <a:ea typeface="+mn-lt"/>
                <a:cs typeface="+mn-lt"/>
              </a:rPr>
              <a:t>We have a network of </a:t>
            </a:r>
            <a:r>
              <a:rPr lang="en-GB" sz="1100" b="1">
                <a:solidFill>
                  <a:schemeClr val="tx1"/>
                </a:solidFill>
                <a:ea typeface="+mn-lt"/>
                <a:cs typeface="+mn-lt"/>
              </a:rPr>
              <a:t>Mental Health First Aiders</a:t>
            </a:r>
            <a:r>
              <a:rPr lang="en-GB" sz="1100">
                <a:solidFill>
                  <a:schemeClr val="tx1"/>
                </a:solidFill>
                <a:ea typeface="+mn-lt"/>
                <a:cs typeface="+mn-lt"/>
              </a:rPr>
              <a:t> who have been trained to support you if you feel you are experiencing problems with your mental health.  You can access support via the intranet site or via email</a:t>
            </a:r>
            <a:r>
              <a:rPr lang="en-GB" sz="1100">
                <a:ea typeface="+mn-lt"/>
                <a:cs typeface="+mn-lt"/>
              </a:rPr>
              <a:t> </a:t>
            </a:r>
            <a:r>
              <a:rPr lang="en-GB" sz="1100">
                <a:ea typeface="+mn-lt"/>
                <a:cs typeface="+mn-lt"/>
                <a:hlinkClick r:id="rId7"/>
              </a:rPr>
              <a:t>nhsei.MHFAS@nhs.net</a:t>
            </a:r>
            <a:r>
              <a:rPr lang="en-GB" sz="1200">
                <a:ea typeface="+mn-lt"/>
                <a:cs typeface="+mn-lt"/>
              </a:rPr>
              <a:t>.  </a:t>
            </a:r>
            <a:endParaRPr lang="en-US" sz="1200"/>
          </a:p>
        </p:txBody>
      </p:sp>
      <p:sp>
        <p:nvSpPr>
          <p:cNvPr id="42" name="Freeform 43">
            <a:extLst>
              <a:ext uri="{FF2B5EF4-FFF2-40B4-BE49-F238E27FC236}">
                <a16:creationId xmlns:a16="http://schemas.microsoft.com/office/drawing/2014/main" id="{8440A628-AA3E-4CF0-B31B-174F2F91245B}"/>
              </a:ext>
            </a:extLst>
          </p:cNvPr>
          <p:cNvSpPr/>
          <p:nvPr/>
        </p:nvSpPr>
        <p:spPr>
          <a:xfrm rot="5400000">
            <a:off x="5493593" y="-5525768"/>
            <a:ext cx="1198155" cy="12192003"/>
          </a:xfrm>
          <a:custGeom>
            <a:avLst/>
            <a:gdLst>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4411" h="6858000">
                <a:moveTo>
                  <a:pt x="0" y="0"/>
                </a:moveTo>
                <a:lnTo>
                  <a:pt x="3364411" y="0"/>
                </a:lnTo>
                <a:cubicBezTo>
                  <a:pt x="1916611" y="1447800"/>
                  <a:pt x="4216058" y="5398247"/>
                  <a:pt x="2907211" y="6858000"/>
                </a:cubicBezTo>
                <a:lnTo>
                  <a:pt x="0" y="6858000"/>
                </a:lnTo>
                <a:lnTo>
                  <a:pt x="0" y="0"/>
                </a:lnTo>
                <a:close/>
              </a:path>
            </a:pathLst>
          </a:custGeom>
          <a:solidFill>
            <a:srgbClr val="EEF6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Open Sans"/>
              <a:ea typeface="+mn-ea"/>
              <a:cs typeface="+mn-cs"/>
            </a:endParaRPr>
          </a:p>
        </p:txBody>
      </p:sp>
      <p:sp>
        <p:nvSpPr>
          <p:cNvPr id="43" name="Title 2">
            <a:extLst>
              <a:ext uri="{FF2B5EF4-FFF2-40B4-BE49-F238E27FC236}">
                <a16:creationId xmlns:a16="http://schemas.microsoft.com/office/drawing/2014/main" id="{07AED905-E39F-4E64-BCA4-7327554C2B2D}"/>
              </a:ext>
            </a:extLst>
          </p:cNvPr>
          <p:cNvSpPr>
            <a:spLocks noGrp="1"/>
          </p:cNvSpPr>
          <p:nvPr>
            <p:ph type="title"/>
          </p:nvPr>
        </p:nvSpPr>
        <p:spPr>
          <a:xfrm>
            <a:off x="96068" y="86886"/>
            <a:ext cx="8018122" cy="640884"/>
          </a:xfrm>
        </p:spPr>
        <p:txBody>
          <a:bodyPr>
            <a:normAutofit/>
          </a:bodyPr>
          <a:lstStyle/>
          <a:p>
            <a:r>
              <a:rPr lang="en-GB" sz="2800">
                <a:solidFill>
                  <a:srgbClr val="59A74C"/>
                </a:solidFill>
              </a:rPr>
              <a:t>Mental Health Support</a:t>
            </a:r>
          </a:p>
        </p:txBody>
      </p:sp>
      <p:sp>
        <p:nvSpPr>
          <p:cNvPr id="45" name="Graphic 65" descr="Brain in head">
            <a:extLst>
              <a:ext uri="{FF2B5EF4-FFF2-40B4-BE49-F238E27FC236}">
                <a16:creationId xmlns:a16="http://schemas.microsoft.com/office/drawing/2014/main" id="{2BA41B7D-611D-4A3D-B34E-3B322E7F3FD6}"/>
              </a:ext>
            </a:extLst>
          </p:cNvPr>
          <p:cNvSpPr/>
          <p:nvPr/>
        </p:nvSpPr>
        <p:spPr>
          <a:xfrm>
            <a:off x="6735122" y="4379625"/>
            <a:ext cx="335066" cy="362594"/>
          </a:xfrm>
          <a:custGeom>
            <a:avLst/>
            <a:gdLst>
              <a:gd name="connsiteX0" fmla="*/ 139230 w 207078"/>
              <a:gd name="connsiteY0" fmla="*/ 105040 h 256195"/>
              <a:gd name="connsiteX1" fmla="*/ 112127 w 207078"/>
              <a:gd name="connsiteY1" fmla="*/ 105040 h 256195"/>
              <a:gd name="connsiteX2" fmla="*/ 91115 w 207078"/>
              <a:gd name="connsiteY2" fmla="*/ 126817 h 256195"/>
              <a:gd name="connsiteX3" fmla="*/ 91115 w 207078"/>
              <a:gd name="connsiteY3" fmla="*/ 150515 h 256195"/>
              <a:gd name="connsiteX4" fmla="*/ 77411 w 207078"/>
              <a:gd name="connsiteY4" fmla="*/ 150515 h 256195"/>
              <a:gd name="connsiteX5" fmla="*/ 77411 w 207078"/>
              <a:gd name="connsiteY5" fmla="*/ 131621 h 256195"/>
              <a:gd name="connsiteX6" fmla="*/ 73148 w 207078"/>
              <a:gd name="connsiteY6" fmla="*/ 110805 h 256195"/>
              <a:gd name="connsiteX7" fmla="*/ 64012 w 207078"/>
              <a:gd name="connsiteY7" fmla="*/ 102478 h 256195"/>
              <a:gd name="connsiteX8" fmla="*/ 57312 w 207078"/>
              <a:gd name="connsiteY8" fmla="*/ 96394 h 256195"/>
              <a:gd name="connsiteX9" fmla="*/ 55181 w 207078"/>
              <a:gd name="connsiteY9" fmla="*/ 91910 h 256195"/>
              <a:gd name="connsiteX10" fmla="*/ 66448 w 207078"/>
              <a:gd name="connsiteY10" fmla="*/ 90309 h 256195"/>
              <a:gd name="connsiteX11" fmla="*/ 69798 w 207078"/>
              <a:gd name="connsiteY11" fmla="*/ 87107 h 256195"/>
              <a:gd name="connsiteX12" fmla="*/ 67362 w 207078"/>
              <a:gd name="connsiteY12" fmla="*/ 82943 h 256195"/>
              <a:gd name="connsiteX13" fmla="*/ 53353 w 207078"/>
              <a:gd name="connsiteY13" fmla="*/ 84545 h 256195"/>
              <a:gd name="connsiteX14" fmla="*/ 53049 w 207078"/>
              <a:gd name="connsiteY14" fmla="*/ 82943 h 256195"/>
              <a:gd name="connsiteX15" fmla="*/ 53962 w 207078"/>
              <a:gd name="connsiteY15" fmla="*/ 74297 h 256195"/>
              <a:gd name="connsiteX16" fmla="*/ 68275 w 207078"/>
              <a:gd name="connsiteY16" fmla="*/ 62448 h 256195"/>
              <a:gd name="connsiteX17" fmla="*/ 71930 w 207078"/>
              <a:gd name="connsiteY17" fmla="*/ 61487 h 256195"/>
              <a:gd name="connsiteX18" fmla="*/ 72843 w 207078"/>
              <a:gd name="connsiteY18" fmla="*/ 61167 h 256195"/>
              <a:gd name="connsiteX19" fmla="*/ 73148 w 207078"/>
              <a:gd name="connsiteY19" fmla="*/ 61167 h 256195"/>
              <a:gd name="connsiteX20" fmla="*/ 77106 w 207078"/>
              <a:gd name="connsiteY20" fmla="*/ 62127 h 256195"/>
              <a:gd name="connsiteX21" fmla="*/ 78629 w 207078"/>
              <a:gd name="connsiteY21" fmla="*/ 62448 h 256195"/>
              <a:gd name="connsiteX22" fmla="*/ 80456 w 207078"/>
              <a:gd name="connsiteY22" fmla="*/ 62768 h 256195"/>
              <a:gd name="connsiteX23" fmla="*/ 84720 w 207078"/>
              <a:gd name="connsiteY23" fmla="*/ 76218 h 256195"/>
              <a:gd name="connsiteX24" fmla="*/ 78629 w 207078"/>
              <a:gd name="connsiteY24" fmla="*/ 88708 h 256195"/>
              <a:gd name="connsiteX25" fmla="*/ 78325 w 207078"/>
              <a:gd name="connsiteY25" fmla="*/ 93832 h 256195"/>
              <a:gd name="connsiteX26" fmla="*/ 82893 w 207078"/>
              <a:gd name="connsiteY26" fmla="*/ 94152 h 256195"/>
              <a:gd name="connsiteX27" fmla="*/ 88069 w 207078"/>
              <a:gd name="connsiteY27" fmla="*/ 87427 h 256195"/>
              <a:gd name="connsiteX28" fmla="*/ 88374 w 207078"/>
              <a:gd name="connsiteY28" fmla="*/ 87427 h 256195"/>
              <a:gd name="connsiteX29" fmla="*/ 103296 w 207078"/>
              <a:gd name="connsiteY29" fmla="*/ 82623 h 256195"/>
              <a:gd name="connsiteX30" fmla="*/ 104818 w 207078"/>
              <a:gd name="connsiteY30" fmla="*/ 80381 h 256195"/>
              <a:gd name="connsiteX31" fmla="*/ 104209 w 207078"/>
              <a:gd name="connsiteY31" fmla="*/ 77819 h 256195"/>
              <a:gd name="connsiteX32" fmla="*/ 99642 w 207078"/>
              <a:gd name="connsiteY32" fmla="*/ 76859 h 256195"/>
              <a:gd name="connsiteX33" fmla="*/ 90810 w 207078"/>
              <a:gd name="connsiteY33" fmla="*/ 80061 h 256195"/>
              <a:gd name="connsiteX34" fmla="*/ 91419 w 207078"/>
              <a:gd name="connsiteY34" fmla="*/ 76859 h 256195"/>
              <a:gd name="connsiteX35" fmla="*/ 89592 w 207078"/>
              <a:gd name="connsiteY35" fmla="*/ 65010 h 256195"/>
              <a:gd name="connsiteX36" fmla="*/ 96901 w 207078"/>
              <a:gd name="connsiteY36" fmla="*/ 65650 h 256195"/>
              <a:gd name="connsiteX37" fmla="*/ 103296 w 207078"/>
              <a:gd name="connsiteY37" fmla="*/ 65010 h 256195"/>
              <a:gd name="connsiteX38" fmla="*/ 118522 w 207078"/>
              <a:gd name="connsiteY38" fmla="*/ 75258 h 256195"/>
              <a:gd name="connsiteX39" fmla="*/ 133749 w 207078"/>
              <a:gd name="connsiteY39" fmla="*/ 93832 h 256195"/>
              <a:gd name="connsiteX40" fmla="*/ 135271 w 207078"/>
              <a:gd name="connsiteY40" fmla="*/ 97354 h 256195"/>
              <a:gd name="connsiteX41" fmla="*/ 138925 w 207078"/>
              <a:gd name="connsiteY41" fmla="*/ 97354 h 256195"/>
              <a:gd name="connsiteX42" fmla="*/ 140448 w 207078"/>
              <a:gd name="connsiteY42" fmla="*/ 93832 h 256195"/>
              <a:gd name="connsiteX43" fmla="*/ 132226 w 207078"/>
              <a:gd name="connsiteY43" fmla="*/ 76218 h 256195"/>
              <a:gd name="connsiteX44" fmla="*/ 142884 w 207078"/>
              <a:gd name="connsiteY44" fmla="*/ 70454 h 256195"/>
              <a:gd name="connsiteX45" fmla="*/ 142580 w 207078"/>
              <a:gd name="connsiteY45" fmla="*/ 65330 h 256195"/>
              <a:gd name="connsiteX46" fmla="*/ 137707 w 207078"/>
              <a:gd name="connsiteY46" fmla="*/ 65650 h 256195"/>
              <a:gd name="connsiteX47" fmla="*/ 126440 w 207078"/>
              <a:gd name="connsiteY47" fmla="*/ 68853 h 256195"/>
              <a:gd name="connsiteX48" fmla="*/ 110604 w 207078"/>
              <a:gd name="connsiteY48" fmla="*/ 62768 h 256195"/>
              <a:gd name="connsiteX49" fmla="*/ 122481 w 207078"/>
              <a:gd name="connsiteY49" fmla="*/ 51880 h 256195"/>
              <a:gd name="connsiteX50" fmla="*/ 121263 w 207078"/>
              <a:gd name="connsiteY50" fmla="*/ 46756 h 256195"/>
              <a:gd name="connsiteX51" fmla="*/ 116695 w 207078"/>
              <a:gd name="connsiteY51" fmla="*/ 48037 h 256195"/>
              <a:gd name="connsiteX52" fmla="*/ 83197 w 207078"/>
              <a:gd name="connsiteY52" fmla="*/ 56363 h 256195"/>
              <a:gd name="connsiteX53" fmla="*/ 88374 w 207078"/>
              <a:gd name="connsiteY53" fmla="*/ 41952 h 256195"/>
              <a:gd name="connsiteX54" fmla="*/ 86547 w 207078"/>
              <a:gd name="connsiteY54" fmla="*/ 38750 h 256195"/>
              <a:gd name="connsiteX55" fmla="*/ 82893 w 207078"/>
              <a:gd name="connsiteY55" fmla="*/ 39070 h 256195"/>
              <a:gd name="connsiteX56" fmla="*/ 81370 w 207078"/>
              <a:gd name="connsiteY56" fmla="*/ 42593 h 256195"/>
              <a:gd name="connsiteX57" fmla="*/ 70407 w 207078"/>
              <a:gd name="connsiteY57" fmla="*/ 54762 h 256195"/>
              <a:gd name="connsiteX58" fmla="*/ 67362 w 207078"/>
              <a:gd name="connsiteY58" fmla="*/ 55723 h 256195"/>
              <a:gd name="connsiteX59" fmla="*/ 57008 w 207078"/>
              <a:gd name="connsiteY59" fmla="*/ 46435 h 256195"/>
              <a:gd name="connsiteX60" fmla="*/ 53658 w 207078"/>
              <a:gd name="connsiteY60" fmla="*/ 47396 h 256195"/>
              <a:gd name="connsiteX61" fmla="*/ 52744 w 207078"/>
              <a:gd name="connsiteY61" fmla="*/ 51239 h 256195"/>
              <a:gd name="connsiteX62" fmla="*/ 55485 w 207078"/>
              <a:gd name="connsiteY62" fmla="*/ 53801 h 256195"/>
              <a:gd name="connsiteX63" fmla="*/ 60967 w 207078"/>
              <a:gd name="connsiteY63" fmla="*/ 58605 h 256195"/>
              <a:gd name="connsiteX64" fmla="*/ 60967 w 207078"/>
              <a:gd name="connsiteY64" fmla="*/ 58925 h 256195"/>
              <a:gd name="connsiteX65" fmla="*/ 48481 w 207078"/>
              <a:gd name="connsiteY65" fmla="*/ 72375 h 256195"/>
              <a:gd name="connsiteX66" fmla="*/ 47567 w 207078"/>
              <a:gd name="connsiteY66" fmla="*/ 76859 h 256195"/>
              <a:gd name="connsiteX67" fmla="*/ 46045 w 207078"/>
              <a:gd name="connsiteY67" fmla="*/ 74617 h 256195"/>
              <a:gd name="connsiteX68" fmla="*/ 43609 w 207078"/>
              <a:gd name="connsiteY68" fmla="*/ 65970 h 256195"/>
              <a:gd name="connsiteX69" fmla="*/ 41477 w 207078"/>
              <a:gd name="connsiteY69" fmla="*/ 63088 h 256195"/>
              <a:gd name="connsiteX70" fmla="*/ 38127 w 207078"/>
              <a:gd name="connsiteY70" fmla="*/ 63729 h 256195"/>
              <a:gd name="connsiteX71" fmla="*/ 37213 w 207078"/>
              <a:gd name="connsiteY71" fmla="*/ 67251 h 256195"/>
              <a:gd name="connsiteX72" fmla="*/ 40563 w 207078"/>
              <a:gd name="connsiteY72" fmla="*/ 77819 h 256195"/>
              <a:gd name="connsiteX73" fmla="*/ 48176 w 207078"/>
              <a:gd name="connsiteY73" fmla="*/ 85185 h 256195"/>
              <a:gd name="connsiteX74" fmla="*/ 52135 w 207078"/>
              <a:gd name="connsiteY74" fmla="*/ 98315 h 256195"/>
              <a:gd name="connsiteX75" fmla="*/ 44218 w 207078"/>
              <a:gd name="connsiteY75" fmla="*/ 105361 h 256195"/>
              <a:gd name="connsiteX76" fmla="*/ 42390 w 207078"/>
              <a:gd name="connsiteY76" fmla="*/ 108563 h 256195"/>
              <a:gd name="connsiteX77" fmla="*/ 44218 w 207078"/>
              <a:gd name="connsiteY77" fmla="*/ 111765 h 256195"/>
              <a:gd name="connsiteX78" fmla="*/ 47567 w 207078"/>
              <a:gd name="connsiteY78" fmla="*/ 111445 h 256195"/>
              <a:gd name="connsiteX79" fmla="*/ 55790 w 207078"/>
              <a:gd name="connsiteY79" fmla="*/ 104080 h 256195"/>
              <a:gd name="connsiteX80" fmla="*/ 61271 w 207078"/>
              <a:gd name="connsiteY80" fmla="*/ 108243 h 256195"/>
              <a:gd name="connsiteX81" fmla="*/ 69189 w 207078"/>
              <a:gd name="connsiteY81" fmla="*/ 115288 h 256195"/>
              <a:gd name="connsiteX82" fmla="*/ 71930 w 207078"/>
              <a:gd name="connsiteY82" fmla="*/ 131300 h 256195"/>
              <a:gd name="connsiteX83" fmla="*/ 71930 w 207078"/>
              <a:gd name="connsiteY83" fmla="*/ 150515 h 256195"/>
              <a:gd name="connsiteX84" fmla="*/ 57921 w 207078"/>
              <a:gd name="connsiteY84" fmla="*/ 150515 h 256195"/>
              <a:gd name="connsiteX85" fmla="*/ 45740 w 207078"/>
              <a:gd name="connsiteY85" fmla="*/ 124895 h 256195"/>
              <a:gd name="connsiteX86" fmla="*/ 26555 w 207078"/>
              <a:gd name="connsiteY86" fmla="*/ 103439 h 256195"/>
              <a:gd name="connsiteX87" fmla="*/ 26250 w 207078"/>
              <a:gd name="connsiteY87" fmla="*/ 101197 h 256195"/>
              <a:gd name="connsiteX88" fmla="*/ 27164 w 207078"/>
              <a:gd name="connsiteY88" fmla="*/ 75578 h 256195"/>
              <a:gd name="connsiteX89" fmla="*/ 26250 w 207078"/>
              <a:gd name="connsiteY89" fmla="*/ 68853 h 256195"/>
              <a:gd name="connsiteX90" fmla="*/ 42999 w 207078"/>
              <a:gd name="connsiteY90" fmla="*/ 47716 h 256195"/>
              <a:gd name="connsiteX91" fmla="*/ 62794 w 207078"/>
              <a:gd name="connsiteY91" fmla="*/ 32985 h 256195"/>
              <a:gd name="connsiteX92" fmla="*/ 67666 w 207078"/>
              <a:gd name="connsiteY92" fmla="*/ 33626 h 256195"/>
              <a:gd name="connsiteX93" fmla="*/ 82283 w 207078"/>
              <a:gd name="connsiteY93" fmla="*/ 25940 h 256195"/>
              <a:gd name="connsiteX94" fmla="*/ 97814 w 207078"/>
              <a:gd name="connsiteY94" fmla="*/ 31704 h 256195"/>
              <a:gd name="connsiteX95" fmla="*/ 116086 w 207078"/>
              <a:gd name="connsiteY95" fmla="*/ 28822 h 256195"/>
              <a:gd name="connsiteX96" fmla="*/ 129485 w 207078"/>
              <a:gd name="connsiteY96" fmla="*/ 42272 h 256195"/>
              <a:gd name="connsiteX97" fmla="*/ 130703 w 207078"/>
              <a:gd name="connsiteY97" fmla="*/ 42272 h 256195"/>
              <a:gd name="connsiteX98" fmla="*/ 151716 w 207078"/>
              <a:gd name="connsiteY98" fmla="*/ 64049 h 256195"/>
              <a:gd name="connsiteX99" fmla="*/ 151716 w 207078"/>
              <a:gd name="connsiteY99" fmla="*/ 65010 h 256195"/>
              <a:gd name="connsiteX100" fmla="*/ 162070 w 207078"/>
              <a:gd name="connsiteY100" fmla="*/ 85505 h 256195"/>
              <a:gd name="connsiteX101" fmla="*/ 139230 w 207078"/>
              <a:gd name="connsiteY101" fmla="*/ 105040 h 256195"/>
              <a:gd name="connsiteX102" fmla="*/ 204094 w 207078"/>
              <a:gd name="connsiteY102" fmla="*/ 138666 h 256195"/>
              <a:gd name="connsiteX103" fmla="*/ 183082 w 207078"/>
              <a:gd name="connsiteY103" fmla="*/ 100557 h 256195"/>
              <a:gd name="connsiteX104" fmla="*/ 183082 w 207078"/>
              <a:gd name="connsiteY104" fmla="*/ 99276 h 256195"/>
              <a:gd name="connsiteX105" fmla="*/ 138316 w 207078"/>
              <a:gd name="connsiteY105" fmla="*/ 13450 h 256195"/>
              <a:gd name="connsiteX106" fmla="*/ 44827 w 207078"/>
              <a:gd name="connsiteY106" fmla="*/ 13450 h 256195"/>
              <a:gd name="connsiteX107" fmla="*/ 61 w 207078"/>
              <a:gd name="connsiteY107" fmla="*/ 99276 h 256195"/>
              <a:gd name="connsiteX108" fmla="*/ 35995 w 207078"/>
              <a:gd name="connsiteY108" fmla="*/ 176135 h 256195"/>
              <a:gd name="connsiteX109" fmla="*/ 35995 w 207078"/>
              <a:gd name="connsiteY109" fmla="*/ 256196 h 256195"/>
              <a:gd name="connsiteX110" fmla="*/ 132226 w 207078"/>
              <a:gd name="connsiteY110" fmla="*/ 256196 h 256195"/>
              <a:gd name="connsiteX111" fmla="*/ 132226 w 207078"/>
              <a:gd name="connsiteY111" fmla="*/ 218087 h 256195"/>
              <a:gd name="connsiteX112" fmla="*/ 147148 w 207078"/>
              <a:gd name="connsiteY112" fmla="*/ 218087 h 256195"/>
              <a:gd name="connsiteX113" fmla="*/ 172728 w 207078"/>
              <a:gd name="connsiteY113" fmla="*/ 206878 h 256195"/>
              <a:gd name="connsiteX114" fmla="*/ 183082 w 207078"/>
              <a:gd name="connsiteY114" fmla="*/ 179978 h 256195"/>
              <a:gd name="connsiteX115" fmla="*/ 183082 w 207078"/>
              <a:gd name="connsiteY115" fmla="*/ 160763 h 256195"/>
              <a:gd name="connsiteX116" fmla="*/ 196481 w 207078"/>
              <a:gd name="connsiteY116" fmla="*/ 160763 h 256195"/>
              <a:gd name="connsiteX117" fmla="*/ 204094 w 207078"/>
              <a:gd name="connsiteY117" fmla="*/ 138666 h 256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07078" h="256195">
                <a:moveTo>
                  <a:pt x="139230" y="105040"/>
                </a:moveTo>
                <a:lnTo>
                  <a:pt x="112127" y="105040"/>
                </a:lnTo>
                <a:cubicBezTo>
                  <a:pt x="100555" y="105040"/>
                  <a:pt x="91115" y="114648"/>
                  <a:pt x="91115" y="126817"/>
                </a:cubicBezTo>
                <a:lnTo>
                  <a:pt x="91115" y="150515"/>
                </a:lnTo>
                <a:lnTo>
                  <a:pt x="77411" y="150515"/>
                </a:lnTo>
                <a:lnTo>
                  <a:pt x="77411" y="131621"/>
                </a:lnTo>
                <a:cubicBezTo>
                  <a:pt x="77411" y="124895"/>
                  <a:pt x="77716" y="116249"/>
                  <a:pt x="73148" y="110805"/>
                </a:cubicBezTo>
                <a:cubicBezTo>
                  <a:pt x="70407" y="107602"/>
                  <a:pt x="67362" y="105040"/>
                  <a:pt x="64012" y="102478"/>
                </a:cubicBezTo>
                <a:cubicBezTo>
                  <a:pt x="61576" y="100877"/>
                  <a:pt x="59139" y="98956"/>
                  <a:pt x="57312" y="96394"/>
                </a:cubicBezTo>
                <a:cubicBezTo>
                  <a:pt x="56399" y="95113"/>
                  <a:pt x="55790" y="93511"/>
                  <a:pt x="55181" y="91910"/>
                </a:cubicBezTo>
                <a:cubicBezTo>
                  <a:pt x="58835" y="90309"/>
                  <a:pt x="62794" y="89989"/>
                  <a:pt x="66448" y="90309"/>
                </a:cubicBezTo>
                <a:cubicBezTo>
                  <a:pt x="68275" y="90309"/>
                  <a:pt x="69798" y="89028"/>
                  <a:pt x="69798" y="87107"/>
                </a:cubicBezTo>
                <a:cubicBezTo>
                  <a:pt x="70102" y="85185"/>
                  <a:pt x="68884" y="83584"/>
                  <a:pt x="67362" y="82943"/>
                </a:cubicBezTo>
                <a:cubicBezTo>
                  <a:pt x="62794" y="82303"/>
                  <a:pt x="57921" y="82943"/>
                  <a:pt x="53353" y="84545"/>
                </a:cubicBezTo>
                <a:cubicBezTo>
                  <a:pt x="53353" y="83904"/>
                  <a:pt x="53353" y="83264"/>
                  <a:pt x="53049" y="82943"/>
                </a:cubicBezTo>
                <a:cubicBezTo>
                  <a:pt x="52744" y="80061"/>
                  <a:pt x="53353" y="77179"/>
                  <a:pt x="53962" y="74297"/>
                </a:cubicBezTo>
                <a:cubicBezTo>
                  <a:pt x="56399" y="67572"/>
                  <a:pt x="62489" y="64689"/>
                  <a:pt x="68275" y="62448"/>
                </a:cubicBezTo>
                <a:cubicBezTo>
                  <a:pt x="69189" y="62127"/>
                  <a:pt x="70407" y="61807"/>
                  <a:pt x="71930" y="61487"/>
                </a:cubicBezTo>
                <a:lnTo>
                  <a:pt x="72843" y="61167"/>
                </a:lnTo>
                <a:lnTo>
                  <a:pt x="73148" y="61167"/>
                </a:lnTo>
                <a:cubicBezTo>
                  <a:pt x="74670" y="61487"/>
                  <a:pt x="75888" y="61807"/>
                  <a:pt x="77106" y="62127"/>
                </a:cubicBezTo>
                <a:lnTo>
                  <a:pt x="78629" y="62448"/>
                </a:lnTo>
                <a:lnTo>
                  <a:pt x="80456" y="62768"/>
                </a:lnTo>
                <a:cubicBezTo>
                  <a:pt x="83502" y="66611"/>
                  <a:pt x="85024" y="71415"/>
                  <a:pt x="84720" y="76218"/>
                </a:cubicBezTo>
                <a:cubicBezTo>
                  <a:pt x="84415" y="81022"/>
                  <a:pt x="82283" y="85505"/>
                  <a:pt x="78629" y="88708"/>
                </a:cubicBezTo>
                <a:cubicBezTo>
                  <a:pt x="77411" y="89989"/>
                  <a:pt x="77106" y="92231"/>
                  <a:pt x="78325" y="93832"/>
                </a:cubicBezTo>
                <a:cubicBezTo>
                  <a:pt x="79543" y="95113"/>
                  <a:pt x="81370" y="95433"/>
                  <a:pt x="82893" y="94152"/>
                </a:cubicBezTo>
                <a:cubicBezTo>
                  <a:pt x="85024" y="92231"/>
                  <a:pt x="86851" y="89989"/>
                  <a:pt x="88069" y="87427"/>
                </a:cubicBezTo>
                <a:lnTo>
                  <a:pt x="88374" y="87427"/>
                </a:lnTo>
                <a:cubicBezTo>
                  <a:pt x="93551" y="86786"/>
                  <a:pt x="98728" y="85185"/>
                  <a:pt x="103296" y="82623"/>
                </a:cubicBezTo>
                <a:cubicBezTo>
                  <a:pt x="103905" y="81983"/>
                  <a:pt x="104514" y="81342"/>
                  <a:pt x="104818" y="80381"/>
                </a:cubicBezTo>
                <a:cubicBezTo>
                  <a:pt x="105123" y="79421"/>
                  <a:pt x="104818" y="78460"/>
                  <a:pt x="104209" y="77819"/>
                </a:cubicBezTo>
                <a:cubicBezTo>
                  <a:pt x="102991" y="76218"/>
                  <a:pt x="101164" y="75898"/>
                  <a:pt x="99642" y="76859"/>
                </a:cubicBezTo>
                <a:cubicBezTo>
                  <a:pt x="96901" y="78460"/>
                  <a:pt x="94160" y="79741"/>
                  <a:pt x="90810" y="80061"/>
                </a:cubicBezTo>
                <a:cubicBezTo>
                  <a:pt x="91115" y="79100"/>
                  <a:pt x="91419" y="77819"/>
                  <a:pt x="91419" y="76859"/>
                </a:cubicBezTo>
                <a:cubicBezTo>
                  <a:pt x="91724" y="72696"/>
                  <a:pt x="91115" y="68532"/>
                  <a:pt x="89592" y="65010"/>
                </a:cubicBezTo>
                <a:cubicBezTo>
                  <a:pt x="92028" y="65330"/>
                  <a:pt x="94465" y="65650"/>
                  <a:pt x="96901" y="65650"/>
                </a:cubicBezTo>
                <a:cubicBezTo>
                  <a:pt x="99032" y="65650"/>
                  <a:pt x="101164" y="65330"/>
                  <a:pt x="103296" y="65010"/>
                </a:cubicBezTo>
                <a:cubicBezTo>
                  <a:pt x="107255" y="70134"/>
                  <a:pt x="112432" y="73656"/>
                  <a:pt x="118522" y="75258"/>
                </a:cubicBezTo>
                <a:cubicBezTo>
                  <a:pt x="126440" y="79421"/>
                  <a:pt x="133749" y="84865"/>
                  <a:pt x="133749" y="93832"/>
                </a:cubicBezTo>
                <a:cubicBezTo>
                  <a:pt x="133749" y="95113"/>
                  <a:pt x="134358" y="96714"/>
                  <a:pt x="135271" y="97354"/>
                </a:cubicBezTo>
                <a:cubicBezTo>
                  <a:pt x="136489" y="97995"/>
                  <a:pt x="137707" y="97995"/>
                  <a:pt x="138925" y="97354"/>
                </a:cubicBezTo>
                <a:cubicBezTo>
                  <a:pt x="140144" y="96714"/>
                  <a:pt x="140753" y="95113"/>
                  <a:pt x="140448" y="93832"/>
                </a:cubicBezTo>
                <a:cubicBezTo>
                  <a:pt x="140448" y="86786"/>
                  <a:pt x="137403" y="80381"/>
                  <a:pt x="132226" y="76218"/>
                </a:cubicBezTo>
                <a:cubicBezTo>
                  <a:pt x="136489" y="75898"/>
                  <a:pt x="140144" y="73656"/>
                  <a:pt x="142884" y="70454"/>
                </a:cubicBezTo>
                <a:cubicBezTo>
                  <a:pt x="144102" y="68853"/>
                  <a:pt x="143798" y="66611"/>
                  <a:pt x="142580" y="65330"/>
                </a:cubicBezTo>
                <a:cubicBezTo>
                  <a:pt x="141057" y="64049"/>
                  <a:pt x="138925" y="64369"/>
                  <a:pt x="137707" y="65650"/>
                </a:cubicBezTo>
                <a:cubicBezTo>
                  <a:pt x="136185" y="67572"/>
                  <a:pt x="132226" y="69173"/>
                  <a:pt x="126440" y="68853"/>
                </a:cubicBezTo>
                <a:cubicBezTo>
                  <a:pt x="120654" y="68853"/>
                  <a:pt x="114868" y="66611"/>
                  <a:pt x="110604" y="62768"/>
                </a:cubicBezTo>
                <a:cubicBezTo>
                  <a:pt x="115477" y="60526"/>
                  <a:pt x="119740" y="56683"/>
                  <a:pt x="122481" y="51880"/>
                </a:cubicBezTo>
                <a:cubicBezTo>
                  <a:pt x="123395" y="50278"/>
                  <a:pt x="122786" y="48037"/>
                  <a:pt x="121263" y="46756"/>
                </a:cubicBezTo>
                <a:cubicBezTo>
                  <a:pt x="119740" y="45795"/>
                  <a:pt x="117609" y="46435"/>
                  <a:pt x="116695" y="48037"/>
                </a:cubicBezTo>
                <a:cubicBezTo>
                  <a:pt x="111518" y="57964"/>
                  <a:pt x="100555" y="60847"/>
                  <a:pt x="83197" y="56363"/>
                </a:cubicBezTo>
                <a:cubicBezTo>
                  <a:pt x="87156" y="52840"/>
                  <a:pt x="88983" y="47396"/>
                  <a:pt x="88374" y="41952"/>
                </a:cubicBezTo>
                <a:cubicBezTo>
                  <a:pt x="88374" y="40671"/>
                  <a:pt x="87765" y="39390"/>
                  <a:pt x="86547" y="38750"/>
                </a:cubicBezTo>
                <a:cubicBezTo>
                  <a:pt x="85329" y="38109"/>
                  <a:pt x="84111" y="38109"/>
                  <a:pt x="82893" y="39070"/>
                </a:cubicBezTo>
                <a:cubicBezTo>
                  <a:pt x="81674" y="39710"/>
                  <a:pt x="81370" y="41312"/>
                  <a:pt x="81370" y="42593"/>
                </a:cubicBezTo>
                <a:cubicBezTo>
                  <a:pt x="81674" y="50919"/>
                  <a:pt x="77411" y="52520"/>
                  <a:pt x="70407" y="54762"/>
                </a:cubicBezTo>
                <a:cubicBezTo>
                  <a:pt x="69493" y="55082"/>
                  <a:pt x="68275" y="55402"/>
                  <a:pt x="67362" y="55723"/>
                </a:cubicBezTo>
                <a:cubicBezTo>
                  <a:pt x="65534" y="51239"/>
                  <a:pt x="61576" y="47716"/>
                  <a:pt x="57008" y="46435"/>
                </a:cubicBezTo>
                <a:cubicBezTo>
                  <a:pt x="55790" y="46115"/>
                  <a:pt x="54571" y="46435"/>
                  <a:pt x="53658" y="47396"/>
                </a:cubicBezTo>
                <a:cubicBezTo>
                  <a:pt x="52744" y="48357"/>
                  <a:pt x="52440" y="49638"/>
                  <a:pt x="52744" y="51239"/>
                </a:cubicBezTo>
                <a:cubicBezTo>
                  <a:pt x="53049" y="52520"/>
                  <a:pt x="53962" y="53481"/>
                  <a:pt x="55485" y="53801"/>
                </a:cubicBezTo>
                <a:cubicBezTo>
                  <a:pt x="57921" y="54442"/>
                  <a:pt x="59748" y="56363"/>
                  <a:pt x="60967" y="58605"/>
                </a:cubicBezTo>
                <a:lnTo>
                  <a:pt x="60967" y="58925"/>
                </a:lnTo>
                <a:cubicBezTo>
                  <a:pt x="55181" y="61487"/>
                  <a:pt x="50613" y="66291"/>
                  <a:pt x="48481" y="72375"/>
                </a:cubicBezTo>
                <a:cubicBezTo>
                  <a:pt x="47872" y="73656"/>
                  <a:pt x="47567" y="75258"/>
                  <a:pt x="47567" y="76859"/>
                </a:cubicBezTo>
                <a:cubicBezTo>
                  <a:pt x="46958" y="76218"/>
                  <a:pt x="46349" y="75578"/>
                  <a:pt x="46045" y="74617"/>
                </a:cubicBezTo>
                <a:cubicBezTo>
                  <a:pt x="44827" y="72055"/>
                  <a:pt x="43913" y="68853"/>
                  <a:pt x="43609" y="65970"/>
                </a:cubicBezTo>
                <a:cubicBezTo>
                  <a:pt x="43304" y="64689"/>
                  <a:pt x="42390" y="63408"/>
                  <a:pt x="41477" y="63088"/>
                </a:cubicBezTo>
                <a:cubicBezTo>
                  <a:pt x="40259" y="62448"/>
                  <a:pt x="39041" y="62768"/>
                  <a:pt x="38127" y="63729"/>
                </a:cubicBezTo>
                <a:cubicBezTo>
                  <a:pt x="37213" y="64689"/>
                  <a:pt x="36604" y="65970"/>
                  <a:pt x="37213" y="67251"/>
                </a:cubicBezTo>
                <a:cubicBezTo>
                  <a:pt x="37823" y="71094"/>
                  <a:pt x="38736" y="74617"/>
                  <a:pt x="40563" y="77819"/>
                </a:cubicBezTo>
                <a:cubicBezTo>
                  <a:pt x="42390" y="81022"/>
                  <a:pt x="44827" y="83584"/>
                  <a:pt x="48176" y="85185"/>
                </a:cubicBezTo>
                <a:cubicBezTo>
                  <a:pt x="48481" y="89669"/>
                  <a:pt x="50004" y="94152"/>
                  <a:pt x="52135" y="98315"/>
                </a:cubicBezTo>
                <a:cubicBezTo>
                  <a:pt x="50004" y="101197"/>
                  <a:pt x="47263" y="103439"/>
                  <a:pt x="44218" y="105361"/>
                </a:cubicBezTo>
                <a:cubicBezTo>
                  <a:pt x="43304" y="106001"/>
                  <a:pt x="42695" y="107282"/>
                  <a:pt x="42390" y="108563"/>
                </a:cubicBezTo>
                <a:cubicBezTo>
                  <a:pt x="42390" y="109844"/>
                  <a:pt x="42999" y="111125"/>
                  <a:pt x="44218" y="111765"/>
                </a:cubicBezTo>
                <a:cubicBezTo>
                  <a:pt x="45436" y="112406"/>
                  <a:pt x="46654" y="112406"/>
                  <a:pt x="47567" y="111445"/>
                </a:cubicBezTo>
                <a:cubicBezTo>
                  <a:pt x="50613" y="109203"/>
                  <a:pt x="53353" y="106962"/>
                  <a:pt x="55790" y="104080"/>
                </a:cubicBezTo>
                <a:cubicBezTo>
                  <a:pt x="57617" y="105681"/>
                  <a:pt x="59444" y="106962"/>
                  <a:pt x="61271" y="108243"/>
                </a:cubicBezTo>
                <a:cubicBezTo>
                  <a:pt x="64316" y="110164"/>
                  <a:pt x="66753" y="112406"/>
                  <a:pt x="69189" y="115288"/>
                </a:cubicBezTo>
                <a:cubicBezTo>
                  <a:pt x="71930" y="118811"/>
                  <a:pt x="71930" y="125536"/>
                  <a:pt x="71930" y="131300"/>
                </a:cubicBezTo>
                <a:lnTo>
                  <a:pt x="71930" y="150515"/>
                </a:lnTo>
                <a:lnTo>
                  <a:pt x="57921" y="150515"/>
                </a:lnTo>
                <a:cubicBezTo>
                  <a:pt x="57921" y="126817"/>
                  <a:pt x="46958" y="125536"/>
                  <a:pt x="45740" y="124895"/>
                </a:cubicBezTo>
                <a:cubicBezTo>
                  <a:pt x="41172" y="123614"/>
                  <a:pt x="29296" y="116889"/>
                  <a:pt x="26555" y="103439"/>
                </a:cubicBezTo>
                <a:cubicBezTo>
                  <a:pt x="26250" y="102799"/>
                  <a:pt x="26250" y="101838"/>
                  <a:pt x="26250" y="101197"/>
                </a:cubicBezTo>
                <a:cubicBezTo>
                  <a:pt x="21074" y="93511"/>
                  <a:pt x="21378" y="82943"/>
                  <a:pt x="27164" y="75578"/>
                </a:cubicBezTo>
                <a:cubicBezTo>
                  <a:pt x="26555" y="73336"/>
                  <a:pt x="26250" y="71094"/>
                  <a:pt x="26250" y="68853"/>
                </a:cubicBezTo>
                <a:cubicBezTo>
                  <a:pt x="26250" y="58605"/>
                  <a:pt x="33255" y="49638"/>
                  <a:pt x="42999" y="47716"/>
                </a:cubicBezTo>
                <a:cubicBezTo>
                  <a:pt x="46045" y="38750"/>
                  <a:pt x="53962" y="32665"/>
                  <a:pt x="62794" y="32985"/>
                </a:cubicBezTo>
                <a:cubicBezTo>
                  <a:pt x="64316" y="32985"/>
                  <a:pt x="66144" y="33305"/>
                  <a:pt x="67666" y="33626"/>
                </a:cubicBezTo>
                <a:cubicBezTo>
                  <a:pt x="71320" y="29142"/>
                  <a:pt x="76497" y="26580"/>
                  <a:pt x="82283" y="25940"/>
                </a:cubicBezTo>
                <a:cubicBezTo>
                  <a:pt x="88069" y="25620"/>
                  <a:pt x="93551" y="27541"/>
                  <a:pt x="97814" y="31704"/>
                </a:cubicBezTo>
                <a:cubicBezTo>
                  <a:pt x="103296" y="27861"/>
                  <a:pt x="109995" y="26901"/>
                  <a:pt x="116086" y="28822"/>
                </a:cubicBezTo>
                <a:cubicBezTo>
                  <a:pt x="122481" y="30744"/>
                  <a:pt x="127353" y="35867"/>
                  <a:pt x="129485" y="42272"/>
                </a:cubicBezTo>
                <a:lnTo>
                  <a:pt x="130703" y="42272"/>
                </a:lnTo>
                <a:cubicBezTo>
                  <a:pt x="142275" y="42272"/>
                  <a:pt x="151411" y="51880"/>
                  <a:pt x="151716" y="64049"/>
                </a:cubicBezTo>
                <a:lnTo>
                  <a:pt x="151716" y="65010"/>
                </a:lnTo>
                <a:cubicBezTo>
                  <a:pt x="158720" y="69173"/>
                  <a:pt x="162679" y="77179"/>
                  <a:pt x="162070" y="85505"/>
                </a:cubicBezTo>
                <a:cubicBezTo>
                  <a:pt x="159633" y="96714"/>
                  <a:pt x="150193" y="105361"/>
                  <a:pt x="139230" y="105040"/>
                </a:cubicBezTo>
                <a:close/>
                <a:moveTo>
                  <a:pt x="204094" y="138666"/>
                </a:moveTo>
                <a:lnTo>
                  <a:pt x="183082" y="100557"/>
                </a:lnTo>
                <a:lnTo>
                  <a:pt x="183082" y="99276"/>
                </a:lnTo>
                <a:cubicBezTo>
                  <a:pt x="184300" y="64049"/>
                  <a:pt x="167247" y="31064"/>
                  <a:pt x="138316" y="13450"/>
                </a:cubicBezTo>
                <a:cubicBezTo>
                  <a:pt x="109386" y="-4483"/>
                  <a:pt x="73757" y="-4483"/>
                  <a:pt x="44827" y="13450"/>
                </a:cubicBezTo>
                <a:cubicBezTo>
                  <a:pt x="15897" y="31064"/>
                  <a:pt x="-1157" y="64049"/>
                  <a:pt x="61" y="99276"/>
                </a:cubicBezTo>
                <a:cubicBezTo>
                  <a:pt x="61" y="129379"/>
                  <a:pt x="13156" y="157881"/>
                  <a:pt x="35995" y="176135"/>
                </a:cubicBezTo>
                <a:lnTo>
                  <a:pt x="35995" y="256196"/>
                </a:lnTo>
                <a:lnTo>
                  <a:pt x="132226" y="256196"/>
                </a:lnTo>
                <a:lnTo>
                  <a:pt x="132226" y="218087"/>
                </a:lnTo>
                <a:lnTo>
                  <a:pt x="147148" y="218087"/>
                </a:lnTo>
                <a:cubicBezTo>
                  <a:pt x="156893" y="218087"/>
                  <a:pt x="166028" y="214244"/>
                  <a:pt x="172728" y="206878"/>
                </a:cubicBezTo>
                <a:cubicBezTo>
                  <a:pt x="179428" y="199833"/>
                  <a:pt x="183082" y="189905"/>
                  <a:pt x="183082" y="179978"/>
                </a:cubicBezTo>
                <a:lnTo>
                  <a:pt x="183082" y="160763"/>
                </a:lnTo>
                <a:lnTo>
                  <a:pt x="196481" y="160763"/>
                </a:lnTo>
                <a:cubicBezTo>
                  <a:pt x="204399" y="160122"/>
                  <a:pt x="211403" y="150515"/>
                  <a:pt x="204094" y="138666"/>
                </a:cubicBezTo>
                <a:close/>
              </a:path>
            </a:pathLst>
          </a:custGeom>
          <a:solidFill>
            <a:srgbClr val="385723"/>
          </a:solidFill>
          <a:ln>
            <a:noFill/>
          </a:ln>
        </p:spPr>
        <p:txBody>
          <a:bodyPr vert="horz" wrap="square" lIns="91440" tIns="45720" rIns="91440" bIns="45720" numCol="1" anchor="t" anchorCtr="0" compatLnSpc="1">
            <a:prstTxWarp prst="textNoShape">
              <a:avLst/>
            </a:prstTxWarp>
          </a:bodyPr>
          <a:lstStyle/>
          <a:p>
            <a:endParaRPr lang="en-GB"/>
          </a:p>
        </p:txBody>
      </p:sp>
      <p:sp>
        <p:nvSpPr>
          <p:cNvPr id="46" name="TextBox 45">
            <a:extLst>
              <a:ext uri="{FF2B5EF4-FFF2-40B4-BE49-F238E27FC236}">
                <a16:creationId xmlns:a16="http://schemas.microsoft.com/office/drawing/2014/main" id="{F33DBBAC-954B-4864-A8C8-6907B1EE8704}"/>
              </a:ext>
            </a:extLst>
          </p:cNvPr>
          <p:cNvSpPr txBox="1"/>
          <p:nvPr/>
        </p:nvSpPr>
        <p:spPr>
          <a:xfrm flipH="1">
            <a:off x="7839481" y="1432484"/>
            <a:ext cx="4028139" cy="1142877"/>
          </a:xfrm>
          <a:prstGeom prst="rect">
            <a:avLst/>
          </a:prstGeom>
          <a:noFill/>
        </p:spPr>
        <p:txBody>
          <a:bodyPr wrap="square" lIns="91440" tIns="45720" rIns="91440" bIns="45720" rtlCol="0" anchor="t">
            <a:spAutoFit/>
          </a:bodyPr>
          <a:lstStyle>
            <a:defPPr>
              <a:defRPr lang="en-US"/>
            </a:defPPr>
            <a:lvl1pPr>
              <a:lnSpc>
                <a:spcPts val="1700"/>
              </a:lnSpc>
              <a:defRPr sz="1200">
                <a:solidFill>
                  <a:schemeClr val="bg1">
                    <a:lumMod val="50000"/>
                  </a:schemeClr>
                </a:solidFill>
              </a:defRPr>
            </a:lvl1pPr>
          </a:lstStyle>
          <a:p>
            <a:pPr>
              <a:lnSpc>
                <a:spcPct val="100000"/>
              </a:lnSpc>
            </a:pPr>
            <a:r>
              <a:rPr lang="en-IN" sz="1100">
                <a:solidFill>
                  <a:schemeClr val="tx1"/>
                </a:solidFill>
                <a:ea typeface="+mn-lt"/>
                <a:cs typeface="+mn-lt"/>
              </a:rPr>
              <a:t>The</a:t>
            </a:r>
            <a:r>
              <a:rPr lang="en-IN" sz="1100" b="1">
                <a:solidFill>
                  <a:schemeClr val="tx1"/>
                </a:solidFill>
                <a:ea typeface="+mn-lt"/>
                <a:cs typeface="+mn-lt"/>
              </a:rPr>
              <a:t> EAP online</a:t>
            </a:r>
            <a:r>
              <a:rPr lang="en-IN" sz="1100">
                <a:solidFill>
                  <a:schemeClr val="tx1"/>
                </a:solidFill>
                <a:ea typeface="+mn-lt"/>
                <a:cs typeface="+mn-lt"/>
              </a:rPr>
              <a:t> provides an immediate source of information on a range of issues designed to improve your mental and physical health.  To access the </a:t>
            </a:r>
            <a:r>
              <a:rPr lang="en-IN" sz="1100" b="1">
                <a:solidFill>
                  <a:schemeClr val="tx1"/>
                </a:solidFill>
                <a:ea typeface="+mn-lt"/>
                <a:cs typeface="+mn-lt"/>
              </a:rPr>
              <a:t>EAP online</a:t>
            </a:r>
            <a:r>
              <a:rPr lang="en-IN" sz="1100">
                <a:solidFill>
                  <a:schemeClr val="tx1"/>
                </a:solidFill>
                <a:ea typeface="+mn-lt"/>
                <a:cs typeface="+mn-lt"/>
              </a:rPr>
              <a:t>, please visit</a:t>
            </a:r>
            <a:r>
              <a:rPr lang="en-IN" sz="1100">
                <a:ea typeface="+mn-lt"/>
                <a:cs typeface="+mn-lt"/>
              </a:rPr>
              <a:t> </a:t>
            </a:r>
            <a:r>
              <a:rPr lang="en-IN" sz="1100">
                <a:ea typeface="+mn-lt"/>
                <a:cs typeface="+mn-lt"/>
                <a:hlinkClick r:id="rId8"/>
              </a:rPr>
              <a:t>http://healthassuredeap.co.uk</a:t>
            </a:r>
            <a:r>
              <a:rPr lang="en-IN" sz="1100">
                <a:ea typeface="+mn-lt"/>
                <a:cs typeface="+mn-lt"/>
              </a:rPr>
              <a:t> </a:t>
            </a:r>
            <a:r>
              <a:rPr lang="en-IN" sz="1100">
                <a:solidFill>
                  <a:schemeClr val="tx1"/>
                </a:solidFill>
                <a:ea typeface="+mn-lt"/>
                <a:cs typeface="+mn-lt"/>
              </a:rPr>
              <a:t>and enter </a:t>
            </a:r>
            <a:r>
              <a:rPr lang="en-IN" sz="1100" b="1">
                <a:solidFill>
                  <a:schemeClr val="tx1"/>
                </a:solidFill>
                <a:ea typeface="+mn-lt"/>
                <a:cs typeface="+mn-lt"/>
              </a:rPr>
              <a:t>72936</a:t>
            </a:r>
            <a:r>
              <a:rPr lang="en-IN" sz="1100">
                <a:solidFill>
                  <a:schemeClr val="tx1"/>
                </a:solidFill>
                <a:ea typeface="+mn-lt"/>
                <a:cs typeface="+mn-lt"/>
              </a:rPr>
              <a:t> for both your username and password.</a:t>
            </a:r>
            <a:endParaRPr lang="en-US" sz="1100">
              <a:solidFill>
                <a:schemeClr val="tx1"/>
              </a:solidFill>
            </a:endParaRPr>
          </a:p>
          <a:p>
            <a:endParaRPr lang="en-IN">
              <a:cs typeface="Arial" panose="020B0604020202020204" pitchFamily="34" charset="0"/>
            </a:endParaRPr>
          </a:p>
        </p:txBody>
      </p:sp>
      <p:pic>
        <p:nvPicPr>
          <p:cNvPr id="3" name="Graphic 2" descr="Medical">
            <a:extLst>
              <a:ext uri="{FF2B5EF4-FFF2-40B4-BE49-F238E27FC236}">
                <a16:creationId xmlns:a16="http://schemas.microsoft.com/office/drawing/2014/main" id="{BB835A4D-AEE1-4911-8066-F516F551BD5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90232" y="4297892"/>
            <a:ext cx="554396" cy="554396"/>
          </a:xfrm>
          <a:prstGeom prst="rect">
            <a:avLst/>
          </a:prstGeom>
        </p:spPr>
      </p:pic>
      <p:pic>
        <p:nvPicPr>
          <p:cNvPr id="5" name="Graphic 4" descr="Body builder">
            <a:extLst>
              <a:ext uri="{FF2B5EF4-FFF2-40B4-BE49-F238E27FC236}">
                <a16:creationId xmlns:a16="http://schemas.microsoft.com/office/drawing/2014/main" id="{DFAF8CD2-6DAF-4C01-B9A8-C9620541B75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595270" y="4991357"/>
            <a:ext cx="476214" cy="476214"/>
          </a:xfrm>
          <a:prstGeom prst="rect">
            <a:avLst/>
          </a:prstGeom>
        </p:spPr>
      </p:pic>
      <p:pic>
        <p:nvPicPr>
          <p:cNvPr id="7" name="Graphic 6" descr="Smiling face with solid fill">
            <a:extLst>
              <a:ext uri="{FF2B5EF4-FFF2-40B4-BE49-F238E27FC236}">
                <a16:creationId xmlns:a16="http://schemas.microsoft.com/office/drawing/2014/main" id="{D7BB7406-8E8C-42ED-85B9-28492B8A85F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515302" y="3083419"/>
            <a:ext cx="504256" cy="504256"/>
          </a:xfrm>
          <a:prstGeom prst="rect">
            <a:avLst/>
          </a:prstGeom>
        </p:spPr>
      </p:pic>
      <p:pic>
        <p:nvPicPr>
          <p:cNvPr id="9" name="Graphic 8" descr="Group of men">
            <a:extLst>
              <a:ext uri="{FF2B5EF4-FFF2-40B4-BE49-F238E27FC236}">
                <a16:creationId xmlns:a16="http://schemas.microsoft.com/office/drawing/2014/main" id="{94323369-4B84-4046-8265-09A48A84A20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694754" y="3136264"/>
            <a:ext cx="432684" cy="432684"/>
          </a:xfrm>
          <a:prstGeom prst="rect">
            <a:avLst/>
          </a:prstGeom>
        </p:spPr>
      </p:pic>
      <p:pic>
        <p:nvPicPr>
          <p:cNvPr id="11" name="Graphic 10" descr="Internet">
            <a:extLst>
              <a:ext uri="{FF2B5EF4-FFF2-40B4-BE49-F238E27FC236}">
                <a16:creationId xmlns:a16="http://schemas.microsoft.com/office/drawing/2014/main" id="{768FEB66-6EDE-46FE-BAC9-C3CF754BECD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657137" y="2494594"/>
            <a:ext cx="452551" cy="452551"/>
          </a:xfrm>
          <a:prstGeom prst="rect">
            <a:avLst/>
          </a:prstGeom>
        </p:spPr>
      </p:pic>
    </p:spTree>
    <p:extLst>
      <p:ext uri="{BB962C8B-B14F-4D97-AF65-F5344CB8AC3E}">
        <p14:creationId xmlns:p14="http://schemas.microsoft.com/office/powerpoint/2010/main" val="19807238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2000" fill="hold"/>
                                        <p:tgtEl>
                                          <p:spTgt spid="42"/>
                                        </p:tgtEl>
                                        <p:attrNameLst>
                                          <p:attrName>ppt_x</p:attrName>
                                        </p:attrNameLst>
                                      </p:cBhvr>
                                      <p:tavLst>
                                        <p:tav tm="0">
                                          <p:val>
                                            <p:strVal val="#ppt_x"/>
                                          </p:val>
                                        </p:tav>
                                        <p:tav tm="100000">
                                          <p:val>
                                            <p:strVal val="#ppt_x"/>
                                          </p:val>
                                        </p:tav>
                                      </p:tavLst>
                                    </p:anim>
                                    <p:anim calcmode="lin" valueType="num">
                                      <p:cBhvr>
                                        <p:cTn id="8" dur="2000" fill="hold"/>
                                        <p:tgtEl>
                                          <p:spTgt spid="42"/>
                                        </p:tgtEl>
                                        <p:attrNameLst>
                                          <p:attrName>ppt_y</p:attrName>
                                        </p:attrNameLst>
                                      </p:cBhvr>
                                      <p:tavLst>
                                        <p:tav tm="0">
                                          <p:val>
                                            <p:strVal val="#ppt_y-#ppt_h/2"/>
                                          </p:val>
                                        </p:tav>
                                        <p:tav tm="100000">
                                          <p:val>
                                            <p:strVal val="#ppt_y"/>
                                          </p:val>
                                        </p:tav>
                                      </p:tavLst>
                                    </p:anim>
                                    <p:anim calcmode="lin" valueType="num">
                                      <p:cBhvr>
                                        <p:cTn id="9" dur="2000" fill="hold"/>
                                        <p:tgtEl>
                                          <p:spTgt spid="42"/>
                                        </p:tgtEl>
                                        <p:attrNameLst>
                                          <p:attrName>ppt_w</p:attrName>
                                        </p:attrNameLst>
                                      </p:cBhvr>
                                      <p:tavLst>
                                        <p:tav tm="0">
                                          <p:val>
                                            <p:strVal val="#ppt_w"/>
                                          </p:val>
                                        </p:tav>
                                        <p:tav tm="100000">
                                          <p:val>
                                            <p:strVal val="#ppt_w"/>
                                          </p:val>
                                        </p:tav>
                                      </p:tavLst>
                                    </p:anim>
                                    <p:anim calcmode="lin" valueType="num">
                                      <p:cBhvr>
                                        <p:cTn id="10" dur="2000" fill="hold"/>
                                        <p:tgtEl>
                                          <p:spTgt spid="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Shape 49">
            <a:extLst>
              <a:ext uri="{FF2B5EF4-FFF2-40B4-BE49-F238E27FC236}">
                <a16:creationId xmlns:a16="http://schemas.microsoft.com/office/drawing/2014/main" id="{C0346132-DF69-4E70-BFE6-86FE3CE80748}"/>
              </a:ext>
            </a:extLst>
          </p:cNvPr>
          <p:cNvSpPr>
            <a:spLocks/>
          </p:cNvSpPr>
          <p:nvPr/>
        </p:nvSpPr>
        <p:spPr bwMode="auto">
          <a:xfrm>
            <a:off x="3832684" y="1901229"/>
            <a:ext cx="4508246" cy="4191000"/>
          </a:xfrm>
          <a:custGeom>
            <a:avLst/>
            <a:gdLst>
              <a:gd name="connsiteX0" fmla="*/ 1140236 w 4187203"/>
              <a:gd name="connsiteY0" fmla="*/ 1855787 h 3892551"/>
              <a:gd name="connsiteX1" fmla="*/ 1140236 w 4187203"/>
              <a:gd name="connsiteY1" fmla="*/ 1855788 h 3892551"/>
              <a:gd name="connsiteX2" fmla="*/ 1548431 w 4187203"/>
              <a:gd name="connsiteY2" fmla="*/ 1855788 h 3892551"/>
              <a:gd name="connsiteX3" fmla="*/ 1548431 w 4187203"/>
              <a:gd name="connsiteY3" fmla="*/ 1855787 h 3892551"/>
              <a:gd name="connsiteX4" fmla="*/ 3047232 w 4187203"/>
              <a:gd name="connsiteY4" fmla="*/ 0 h 3892551"/>
              <a:gd name="connsiteX5" fmla="*/ 4179506 w 4187203"/>
              <a:gd name="connsiteY5" fmla="*/ 1160220 h 3892551"/>
              <a:gd name="connsiteX6" fmla="*/ 4145706 w 4187203"/>
              <a:gd name="connsiteY6" fmla="*/ 1602342 h 3892551"/>
              <a:gd name="connsiteX7" fmla="*/ 4064025 w 4187203"/>
              <a:gd name="connsiteY7" fmla="*/ 1855788 h 3892551"/>
              <a:gd name="connsiteX8" fmla="*/ 4063568 w 4187203"/>
              <a:gd name="connsiteY8" fmla="*/ 1855788 h 3892551"/>
              <a:gd name="connsiteX9" fmla="*/ 3565145 w 4187203"/>
              <a:gd name="connsiteY9" fmla="*/ 2568514 h 3892551"/>
              <a:gd name="connsiteX10" fmla="*/ 2086848 w 4187203"/>
              <a:gd name="connsiteY10" fmla="*/ 3889965 h 3892551"/>
              <a:gd name="connsiteX11" fmla="*/ 2083960 w 4187203"/>
              <a:gd name="connsiteY11" fmla="*/ 3892547 h 3892551"/>
              <a:gd name="connsiteX12" fmla="*/ 2083960 w 4187203"/>
              <a:gd name="connsiteY12" fmla="*/ 3892551 h 3892551"/>
              <a:gd name="connsiteX13" fmla="*/ 2083955 w 4187203"/>
              <a:gd name="connsiteY13" fmla="*/ 3892551 h 3892551"/>
              <a:gd name="connsiteX14" fmla="*/ 2081143 w 4187203"/>
              <a:gd name="connsiteY14" fmla="*/ 3892551 h 3892551"/>
              <a:gd name="connsiteX15" fmla="*/ 624805 w 4187203"/>
              <a:gd name="connsiteY15" fmla="*/ 2568514 h 3892551"/>
              <a:gd name="connsiteX16" fmla="*/ 123397 w 4187203"/>
              <a:gd name="connsiteY16" fmla="*/ 1855788 h 3892551"/>
              <a:gd name="connsiteX17" fmla="*/ 122984 w 4187203"/>
              <a:gd name="connsiteY17" fmla="*/ 1855788 h 3892551"/>
              <a:gd name="connsiteX18" fmla="*/ 44094 w 4187203"/>
              <a:gd name="connsiteY18" fmla="*/ 1602342 h 3892551"/>
              <a:gd name="connsiteX19" fmla="*/ 7467 w 4187203"/>
              <a:gd name="connsiteY19" fmla="*/ 1160220 h 3892551"/>
              <a:gd name="connsiteX20" fmla="*/ 1140099 w 4187203"/>
              <a:gd name="connsiteY20" fmla="*/ 0 h 3892551"/>
              <a:gd name="connsiteX21" fmla="*/ 2001223 w 4187203"/>
              <a:gd name="connsiteY21" fmla="*/ 434175 h 3892551"/>
              <a:gd name="connsiteX22" fmla="*/ 2083957 w 4187203"/>
              <a:gd name="connsiteY22" fmla="*/ 557578 h 3892551"/>
              <a:gd name="connsiteX23" fmla="*/ 2167281 w 4187203"/>
              <a:gd name="connsiteY23" fmla="*/ 434983 h 3892551"/>
              <a:gd name="connsiteX24" fmla="*/ 3047232 w 4187203"/>
              <a:gd name="connsiteY24" fmla="*/ 0 h 389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87203" h="3892551">
                <a:moveTo>
                  <a:pt x="1140236" y="1855787"/>
                </a:moveTo>
                <a:lnTo>
                  <a:pt x="1140236" y="1855788"/>
                </a:lnTo>
                <a:lnTo>
                  <a:pt x="1548431" y="1855788"/>
                </a:lnTo>
                <a:lnTo>
                  <a:pt x="1548431" y="1855787"/>
                </a:lnTo>
                <a:close/>
                <a:moveTo>
                  <a:pt x="3047232" y="0"/>
                </a:moveTo>
                <a:cubicBezTo>
                  <a:pt x="3644352" y="0"/>
                  <a:pt x="4120357" y="489996"/>
                  <a:pt x="4179506" y="1160220"/>
                </a:cubicBezTo>
                <a:cubicBezTo>
                  <a:pt x="4185139" y="1191196"/>
                  <a:pt x="4204855" y="1348896"/>
                  <a:pt x="4145706" y="1602342"/>
                </a:cubicBezTo>
                <a:cubicBezTo>
                  <a:pt x="4125990" y="1689640"/>
                  <a:pt x="4097824" y="1774122"/>
                  <a:pt x="4064025" y="1855788"/>
                </a:cubicBezTo>
                <a:lnTo>
                  <a:pt x="4063568" y="1855788"/>
                </a:lnTo>
                <a:cubicBezTo>
                  <a:pt x="3959378" y="2123413"/>
                  <a:pt x="3787605" y="2368500"/>
                  <a:pt x="3565145" y="2568514"/>
                </a:cubicBezTo>
                <a:cubicBezTo>
                  <a:pt x="2269104" y="3727047"/>
                  <a:pt x="2107099" y="3871863"/>
                  <a:pt x="2086848" y="3889965"/>
                </a:cubicBezTo>
                <a:lnTo>
                  <a:pt x="2083960" y="3892547"/>
                </a:lnTo>
                <a:lnTo>
                  <a:pt x="2083960" y="3892551"/>
                </a:lnTo>
                <a:lnTo>
                  <a:pt x="2083955" y="3892551"/>
                </a:lnTo>
                <a:lnTo>
                  <a:pt x="2081143" y="3892551"/>
                </a:lnTo>
                <a:cubicBezTo>
                  <a:pt x="624805" y="2568514"/>
                  <a:pt x="624805" y="2568514"/>
                  <a:pt x="624805" y="2568514"/>
                </a:cubicBezTo>
                <a:cubicBezTo>
                  <a:pt x="399453" y="2368500"/>
                  <a:pt x="230439" y="2123413"/>
                  <a:pt x="123397" y="1855788"/>
                </a:cubicBezTo>
                <a:lnTo>
                  <a:pt x="122984" y="1855788"/>
                </a:lnTo>
                <a:cubicBezTo>
                  <a:pt x="89174" y="1774122"/>
                  <a:pt x="63816" y="1689640"/>
                  <a:pt x="44094" y="1602342"/>
                </a:cubicBezTo>
                <a:cubicBezTo>
                  <a:pt x="-17891" y="1348896"/>
                  <a:pt x="1832" y="1191196"/>
                  <a:pt x="7467" y="1160220"/>
                </a:cubicBezTo>
                <a:cubicBezTo>
                  <a:pt x="69451" y="489996"/>
                  <a:pt x="545608" y="0"/>
                  <a:pt x="1140099" y="0"/>
                </a:cubicBezTo>
                <a:cubicBezTo>
                  <a:pt x="1482777" y="0"/>
                  <a:pt x="1793097" y="161704"/>
                  <a:pt x="2001223" y="434175"/>
                </a:cubicBezTo>
                <a:lnTo>
                  <a:pt x="2083957" y="557578"/>
                </a:lnTo>
                <a:lnTo>
                  <a:pt x="2167281" y="434983"/>
                </a:lnTo>
                <a:cubicBezTo>
                  <a:pt x="2378114" y="163860"/>
                  <a:pt x="2699734" y="0"/>
                  <a:pt x="3047232" y="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3" name="Freeform 7">
            <a:extLst>
              <a:ext uri="{FF2B5EF4-FFF2-40B4-BE49-F238E27FC236}">
                <a16:creationId xmlns:a16="http://schemas.microsoft.com/office/drawing/2014/main" id="{A8131310-7F26-417A-B503-5527C8F02EDC}"/>
              </a:ext>
            </a:extLst>
          </p:cNvPr>
          <p:cNvSpPr>
            <a:spLocks/>
          </p:cNvSpPr>
          <p:nvPr/>
        </p:nvSpPr>
        <p:spPr bwMode="auto">
          <a:xfrm>
            <a:off x="4120778" y="3895726"/>
            <a:ext cx="1960563" cy="2036763"/>
          </a:xfrm>
          <a:custGeom>
            <a:avLst/>
            <a:gdLst>
              <a:gd name="T0" fmla="*/ 696 w 696"/>
              <a:gd name="T1" fmla="*/ 0 h 723"/>
              <a:gd name="T2" fmla="*/ 696 w 696"/>
              <a:gd name="T3" fmla="*/ 723 h 723"/>
              <a:gd name="T4" fmla="*/ 695 w 696"/>
              <a:gd name="T5" fmla="*/ 723 h 723"/>
              <a:gd name="T6" fmla="*/ 178 w 696"/>
              <a:gd name="T7" fmla="*/ 253 h 723"/>
              <a:gd name="T8" fmla="*/ 0 w 696"/>
              <a:gd name="T9" fmla="*/ 0 h 723"/>
              <a:gd name="T10" fmla="*/ 696 w 696"/>
              <a:gd name="T11" fmla="*/ 0 h 723"/>
            </a:gdLst>
            <a:ahLst/>
            <a:cxnLst>
              <a:cxn ang="0">
                <a:pos x="T0" y="T1"/>
              </a:cxn>
              <a:cxn ang="0">
                <a:pos x="T2" y="T3"/>
              </a:cxn>
              <a:cxn ang="0">
                <a:pos x="T4" y="T5"/>
              </a:cxn>
              <a:cxn ang="0">
                <a:pos x="T6" y="T7"/>
              </a:cxn>
              <a:cxn ang="0">
                <a:pos x="T8" y="T9"/>
              </a:cxn>
              <a:cxn ang="0">
                <a:pos x="T10" y="T11"/>
              </a:cxn>
            </a:cxnLst>
            <a:rect l="0" t="0" r="r" b="b"/>
            <a:pathLst>
              <a:path w="696" h="723">
                <a:moveTo>
                  <a:pt x="696" y="0"/>
                </a:moveTo>
                <a:cubicBezTo>
                  <a:pt x="696" y="723"/>
                  <a:pt x="696" y="723"/>
                  <a:pt x="696" y="723"/>
                </a:cubicBezTo>
                <a:cubicBezTo>
                  <a:pt x="695" y="723"/>
                  <a:pt x="695" y="723"/>
                  <a:pt x="695" y="723"/>
                </a:cubicBezTo>
                <a:cubicBezTo>
                  <a:pt x="178" y="253"/>
                  <a:pt x="178" y="253"/>
                  <a:pt x="178" y="253"/>
                </a:cubicBezTo>
                <a:cubicBezTo>
                  <a:pt x="98" y="182"/>
                  <a:pt x="38" y="95"/>
                  <a:pt x="0" y="0"/>
                </a:cubicBezTo>
                <a:lnTo>
                  <a:pt x="696" y="0"/>
                </a:lnTo>
                <a:close/>
              </a:path>
            </a:pathLst>
          </a:custGeom>
          <a:solidFill>
            <a:srgbClr val="C8DFB8"/>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Teardrop 16">
            <a:extLst>
              <a:ext uri="{FF2B5EF4-FFF2-40B4-BE49-F238E27FC236}">
                <a16:creationId xmlns:a16="http://schemas.microsoft.com/office/drawing/2014/main" id="{6B87A8EB-BBAE-4241-9820-04CD53237036}"/>
              </a:ext>
            </a:extLst>
          </p:cNvPr>
          <p:cNvSpPr/>
          <p:nvPr/>
        </p:nvSpPr>
        <p:spPr>
          <a:xfrm rot="2700000">
            <a:off x="5780818" y="4520722"/>
            <a:ext cx="401022" cy="401022"/>
          </a:xfrm>
          <a:prstGeom prst="teardrop">
            <a:avLst>
              <a:gd name="adj" fmla="val 149991"/>
            </a:avLst>
          </a:prstGeom>
          <a:solidFill>
            <a:srgbClr val="007434"/>
          </a:solidFill>
          <a:ln w="349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4" name="Freeform 8">
            <a:extLst>
              <a:ext uri="{FF2B5EF4-FFF2-40B4-BE49-F238E27FC236}">
                <a16:creationId xmlns:a16="http://schemas.microsoft.com/office/drawing/2014/main" id="{E1F4A05E-CED1-416E-B8D1-EAAD5365CE09}"/>
              </a:ext>
            </a:extLst>
          </p:cNvPr>
          <p:cNvSpPr>
            <a:spLocks/>
          </p:cNvSpPr>
          <p:nvPr/>
        </p:nvSpPr>
        <p:spPr bwMode="auto">
          <a:xfrm>
            <a:off x="6119440" y="3895726"/>
            <a:ext cx="1979613" cy="2036763"/>
          </a:xfrm>
          <a:custGeom>
            <a:avLst/>
            <a:gdLst>
              <a:gd name="T0" fmla="*/ 703 w 703"/>
              <a:gd name="T1" fmla="*/ 0 h 723"/>
              <a:gd name="T2" fmla="*/ 526 w 703"/>
              <a:gd name="T3" fmla="*/ 253 h 723"/>
              <a:gd name="T4" fmla="*/ 0 w 703"/>
              <a:gd name="T5" fmla="*/ 723 h 723"/>
              <a:gd name="T6" fmla="*/ 0 w 703"/>
              <a:gd name="T7" fmla="*/ 0 h 723"/>
              <a:gd name="T8" fmla="*/ 703 w 703"/>
              <a:gd name="T9" fmla="*/ 0 h 723"/>
            </a:gdLst>
            <a:ahLst/>
            <a:cxnLst>
              <a:cxn ang="0">
                <a:pos x="T0" y="T1"/>
              </a:cxn>
              <a:cxn ang="0">
                <a:pos x="T2" y="T3"/>
              </a:cxn>
              <a:cxn ang="0">
                <a:pos x="T4" y="T5"/>
              </a:cxn>
              <a:cxn ang="0">
                <a:pos x="T6" y="T7"/>
              </a:cxn>
              <a:cxn ang="0">
                <a:pos x="T8" y="T9"/>
              </a:cxn>
            </a:cxnLst>
            <a:rect l="0" t="0" r="r" b="b"/>
            <a:pathLst>
              <a:path w="703" h="723">
                <a:moveTo>
                  <a:pt x="703" y="0"/>
                </a:moveTo>
                <a:cubicBezTo>
                  <a:pt x="666" y="95"/>
                  <a:pt x="605" y="182"/>
                  <a:pt x="526" y="253"/>
                </a:cubicBezTo>
                <a:cubicBezTo>
                  <a:pt x="0" y="723"/>
                  <a:pt x="0" y="723"/>
                  <a:pt x="0" y="723"/>
                </a:cubicBezTo>
                <a:cubicBezTo>
                  <a:pt x="0" y="0"/>
                  <a:pt x="0" y="0"/>
                  <a:pt x="0" y="0"/>
                </a:cubicBezTo>
                <a:lnTo>
                  <a:pt x="703" y="0"/>
                </a:lnTo>
                <a:close/>
              </a:path>
            </a:pathLst>
          </a:custGeom>
          <a:solidFill>
            <a:srgbClr val="007434"/>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Teardrop 15">
            <a:extLst>
              <a:ext uri="{FF2B5EF4-FFF2-40B4-BE49-F238E27FC236}">
                <a16:creationId xmlns:a16="http://schemas.microsoft.com/office/drawing/2014/main" id="{FD95DF88-6730-48D0-8503-77E045E625DB}"/>
              </a:ext>
            </a:extLst>
          </p:cNvPr>
          <p:cNvSpPr/>
          <p:nvPr/>
        </p:nvSpPr>
        <p:spPr>
          <a:xfrm rot="18900000">
            <a:off x="6746809" y="3796218"/>
            <a:ext cx="401022" cy="401022"/>
          </a:xfrm>
          <a:prstGeom prst="teardrop">
            <a:avLst>
              <a:gd name="adj" fmla="val 149991"/>
            </a:avLst>
          </a:prstGeom>
          <a:solidFill>
            <a:srgbClr val="7BD39D"/>
          </a:solidFill>
          <a:ln w="349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2" name="Freeform 6">
            <a:extLst>
              <a:ext uri="{FF2B5EF4-FFF2-40B4-BE49-F238E27FC236}">
                <a16:creationId xmlns:a16="http://schemas.microsoft.com/office/drawing/2014/main" id="{ED6B58AD-F8C1-4FCE-B63D-B3F1A2AB7C14}"/>
              </a:ext>
            </a:extLst>
          </p:cNvPr>
          <p:cNvSpPr>
            <a:spLocks/>
          </p:cNvSpPr>
          <p:nvPr/>
        </p:nvSpPr>
        <p:spPr bwMode="auto">
          <a:xfrm>
            <a:off x="6119440" y="2001838"/>
            <a:ext cx="2120900" cy="1855788"/>
          </a:xfrm>
          <a:custGeom>
            <a:avLst/>
            <a:gdLst>
              <a:gd name="T0" fmla="*/ 732 w 753"/>
              <a:gd name="T1" fmla="*/ 569 h 659"/>
              <a:gd name="T2" fmla="*/ 703 w 753"/>
              <a:gd name="T3" fmla="*/ 659 h 659"/>
              <a:gd name="T4" fmla="*/ 0 w 753"/>
              <a:gd name="T5" fmla="*/ 659 h 659"/>
              <a:gd name="T6" fmla="*/ 0 w 753"/>
              <a:gd name="T7" fmla="*/ 198 h 659"/>
              <a:gd name="T8" fmla="*/ 342 w 753"/>
              <a:gd name="T9" fmla="*/ 0 h 659"/>
              <a:gd name="T10" fmla="*/ 744 w 753"/>
              <a:gd name="T11" fmla="*/ 412 h 659"/>
              <a:gd name="T12" fmla="*/ 732 w 753"/>
              <a:gd name="T13" fmla="*/ 569 h 659"/>
            </a:gdLst>
            <a:ahLst/>
            <a:cxnLst>
              <a:cxn ang="0">
                <a:pos x="T0" y="T1"/>
              </a:cxn>
              <a:cxn ang="0">
                <a:pos x="T2" y="T3"/>
              </a:cxn>
              <a:cxn ang="0">
                <a:pos x="T4" y="T5"/>
              </a:cxn>
              <a:cxn ang="0">
                <a:pos x="T6" y="T7"/>
              </a:cxn>
              <a:cxn ang="0">
                <a:pos x="T8" y="T9"/>
              </a:cxn>
              <a:cxn ang="0">
                <a:pos x="T10" y="T11"/>
              </a:cxn>
              <a:cxn ang="0">
                <a:pos x="T12" y="T13"/>
              </a:cxn>
            </a:cxnLst>
            <a:rect l="0" t="0" r="r" b="b"/>
            <a:pathLst>
              <a:path w="753" h="659">
                <a:moveTo>
                  <a:pt x="732" y="569"/>
                </a:moveTo>
                <a:cubicBezTo>
                  <a:pt x="725" y="600"/>
                  <a:pt x="715" y="630"/>
                  <a:pt x="703" y="659"/>
                </a:cubicBezTo>
                <a:cubicBezTo>
                  <a:pt x="0" y="659"/>
                  <a:pt x="0" y="659"/>
                  <a:pt x="0" y="659"/>
                </a:cubicBezTo>
                <a:cubicBezTo>
                  <a:pt x="0" y="198"/>
                  <a:pt x="0" y="198"/>
                  <a:pt x="0" y="198"/>
                </a:cubicBezTo>
                <a:cubicBezTo>
                  <a:pt x="72" y="76"/>
                  <a:pt x="201" y="0"/>
                  <a:pt x="342" y="0"/>
                </a:cubicBezTo>
                <a:cubicBezTo>
                  <a:pt x="554" y="0"/>
                  <a:pt x="723" y="174"/>
                  <a:pt x="744" y="412"/>
                </a:cubicBezTo>
                <a:cubicBezTo>
                  <a:pt x="746" y="423"/>
                  <a:pt x="753" y="479"/>
                  <a:pt x="732" y="569"/>
                </a:cubicBezTo>
                <a:close/>
              </a:path>
            </a:pathLst>
          </a:custGeom>
          <a:solidFill>
            <a:srgbClr val="7BD39D"/>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eardrop 3">
            <a:extLst>
              <a:ext uri="{FF2B5EF4-FFF2-40B4-BE49-F238E27FC236}">
                <a16:creationId xmlns:a16="http://schemas.microsoft.com/office/drawing/2014/main" id="{266C1575-C184-4C4F-9976-EFF267E3624A}"/>
              </a:ext>
            </a:extLst>
          </p:cNvPr>
          <p:cNvSpPr/>
          <p:nvPr/>
        </p:nvSpPr>
        <p:spPr>
          <a:xfrm rot="13500000">
            <a:off x="6019933" y="2931820"/>
            <a:ext cx="401022" cy="401022"/>
          </a:xfrm>
          <a:prstGeom prst="teardrop">
            <a:avLst>
              <a:gd name="adj" fmla="val 149991"/>
            </a:avLst>
          </a:prstGeom>
          <a:solidFill>
            <a:srgbClr val="5EB240"/>
          </a:solidFill>
          <a:ln w="349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809C3FB-B045-4BB9-8755-8D96E328B9CB}"/>
              </a:ext>
            </a:extLst>
          </p:cNvPr>
          <p:cNvSpPr>
            <a:spLocks/>
          </p:cNvSpPr>
          <p:nvPr/>
        </p:nvSpPr>
        <p:spPr bwMode="auto">
          <a:xfrm>
            <a:off x="3997380" y="2001838"/>
            <a:ext cx="2083960" cy="1855788"/>
          </a:xfrm>
          <a:custGeom>
            <a:avLst/>
            <a:gdLst>
              <a:gd name="connsiteX0" fmla="*/ 1140100 w 2083960"/>
              <a:gd name="connsiteY0" fmla="*/ 0 h 1855788"/>
              <a:gd name="connsiteX1" fmla="*/ 2083960 w 2083960"/>
              <a:gd name="connsiteY1" fmla="*/ 557581 h 1855788"/>
              <a:gd name="connsiteX2" fmla="*/ 2083960 w 2083960"/>
              <a:gd name="connsiteY2" fmla="*/ 1855788 h 1855788"/>
              <a:gd name="connsiteX3" fmla="*/ 1582526 w 2083960"/>
              <a:gd name="connsiteY3" fmla="*/ 1855788 h 1855788"/>
              <a:gd name="connsiteX4" fmla="*/ 1548432 w 2083960"/>
              <a:gd name="connsiteY4" fmla="*/ 1855788 h 1855788"/>
              <a:gd name="connsiteX5" fmla="*/ 1562233 w 2083960"/>
              <a:gd name="connsiteY5" fmla="*/ 1799401 h 1855788"/>
              <a:gd name="connsiteX6" fmla="*/ 1499121 w 2083960"/>
              <a:gd name="connsiteY6" fmla="*/ 1623632 h 1855788"/>
              <a:gd name="connsiteX7" fmla="*/ 1344334 w 2083960"/>
              <a:gd name="connsiteY7" fmla="*/ 1559516 h 1855788"/>
              <a:gd name="connsiteX8" fmla="*/ 1189547 w 2083960"/>
              <a:gd name="connsiteY8" fmla="*/ 1623631 h 1855788"/>
              <a:gd name="connsiteX9" fmla="*/ 1126434 w 2083960"/>
              <a:gd name="connsiteY9" fmla="*/ 1799401 h 1855788"/>
              <a:gd name="connsiteX10" fmla="*/ 1140237 w 2083960"/>
              <a:gd name="connsiteY10" fmla="*/ 1855788 h 1855788"/>
              <a:gd name="connsiteX11" fmla="*/ 1058051 w 2083960"/>
              <a:gd name="connsiteY11" fmla="*/ 1855788 h 1855788"/>
              <a:gd name="connsiteX12" fmla="*/ 122985 w 2083960"/>
              <a:gd name="connsiteY12" fmla="*/ 1855788 h 1855788"/>
              <a:gd name="connsiteX13" fmla="*/ 44095 w 2083960"/>
              <a:gd name="connsiteY13" fmla="*/ 1602342 h 1855788"/>
              <a:gd name="connsiteX14" fmla="*/ 7468 w 2083960"/>
              <a:gd name="connsiteY14" fmla="*/ 1160220 h 1855788"/>
              <a:gd name="connsiteX15" fmla="*/ 1140100 w 2083960"/>
              <a:gd name="connsiteY15" fmla="*/ 0 h 1855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3960" h="1855788">
                <a:moveTo>
                  <a:pt x="1140100" y="0"/>
                </a:moveTo>
                <a:cubicBezTo>
                  <a:pt x="1531732" y="0"/>
                  <a:pt x="1881101" y="211205"/>
                  <a:pt x="2083960" y="557581"/>
                </a:cubicBezTo>
                <a:cubicBezTo>
                  <a:pt x="2083960" y="1855788"/>
                  <a:pt x="2083960" y="1855788"/>
                  <a:pt x="2083960" y="1855788"/>
                </a:cubicBezTo>
                <a:cubicBezTo>
                  <a:pt x="1900119" y="1855788"/>
                  <a:pt x="1733513" y="1855788"/>
                  <a:pt x="1582526" y="1855788"/>
                </a:cubicBezTo>
                <a:lnTo>
                  <a:pt x="1548432" y="1855788"/>
                </a:lnTo>
                <a:lnTo>
                  <a:pt x="1562233" y="1799401"/>
                </a:lnTo>
                <a:cubicBezTo>
                  <a:pt x="1568244" y="1736610"/>
                  <a:pt x="1547206" y="1671718"/>
                  <a:pt x="1499121" y="1623632"/>
                </a:cubicBezTo>
                <a:cubicBezTo>
                  <a:pt x="1456378" y="1580890"/>
                  <a:pt x="1400356" y="1559518"/>
                  <a:pt x="1344334" y="1559516"/>
                </a:cubicBezTo>
                <a:cubicBezTo>
                  <a:pt x="1288313" y="1559516"/>
                  <a:pt x="1232290" y="1580889"/>
                  <a:pt x="1189547" y="1623631"/>
                </a:cubicBezTo>
                <a:cubicBezTo>
                  <a:pt x="1141461" y="1671717"/>
                  <a:pt x="1120424" y="1736610"/>
                  <a:pt x="1126434" y="1799401"/>
                </a:cubicBezTo>
                <a:lnTo>
                  <a:pt x="1140237" y="1855788"/>
                </a:lnTo>
                <a:lnTo>
                  <a:pt x="1058051" y="1855788"/>
                </a:lnTo>
                <a:cubicBezTo>
                  <a:pt x="122985" y="1855788"/>
                  <a:pt x="122985" y="1855788"/>
                  <a:pt x="122985" y="1855788"/>
                </a:cubicBezTo>
                <a:cubicBezTo>
                  <a:pt x="89175" y="1774122"/>
                  <a:pt x="63817" y="1689640"/>
                  <a:pt x="44095" y="1602342"/>
                </a:cubicBezTo>
                <a:cubicBezTo>
                  <a:pt x="-17890" y="1348896"/>
                  <a:pt x="1833" y="1191196"/>
                  <a:pt x="7468" y="1160220"/>
                </a:cubicBezTo>
                <a:cubicBezTo>
                  <a:pt x="69452" y="489996"/>
                  <a:pt x="545609" y="0"/>
                  <a:pt x="1140100" y="0"/>
                </a:cubicBezTo>
                <a:close/>
              </a:path>
            </a:pathLst>
          </a:custGeom>
          <a:solidFill>
            <a:srgbClr val="5EB240"/>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9" name="Freeform: Shape 18">
            <a:extLst>
              <a:ext uri="{FF2B5EF4-FFF2-40B4-BE49-F238E27FC236}">
                <a16:creationId xmlns:a16="http://schemas.microsoft.com/office/drawing/2014/main" id="{78218321-369E-43C5-900F-EF5A3764AC95}"/>
              </a:ext>
            </a:extLst>
          </p:cNvPr>
          <p:cNvSpPr/>
          <p:nvPr/>
        </p:nvSpPr>
        <p:spPr>
          <a:xfrm rot="8100000">
            <a:off x="5159311" y="3596609"/>
            <a:ext cx="364806" cy="364808"/>
          </a:xfrm>
          <a:custGeom>
            <a:avLst/>
            <a:gdLst>
              <a:gd name="connsiteX0" fmla="*/ 58728 w 399019"/>
              <a:gd name="connsiteY0" fmla="*/ 340291 h 399019"/>
              <a:gd name="connsiteX1" fmla="*/ 0 w 399019"/>
              <a:gd name="connsiteY1" fmla="*/ 198508 h 399019"/>
              <a:gd name="connsiteX2" fmla="*/ 122463 w 399019"/>
              <a:gd name="connsiteY2" fmla="*/ 13754 h 399019"/>
              <a:gd name="connsiteX3" fmla="*/ 190589 w 399019"/>
              <a:gd name="connsiteY3" fmla="*/ 0 h 399019"/>
              <a:gd name="connsiteX4" fmla="*/ 399019 w 399019"/>
              <a:gd name="connsiteY4" fmla="*/ 208430 h 399019"/>
              <a:gd name="connsiteX5" fmla="*/ 385265 w 399019"/>
              <a:gd name="connsiteY5" fmla="*/ 276556 h 399019"/>
              <a:gd name="connsiteX6" fmla="*/ 200511 w 399019"/>
              <a:gd name="connsiteY6" fmla="*/ 399019 h 399019"/>
              <a:gd name="connsiteX7" fmla="*/ 58728 w 399019"/>
              <a:gd name="connsiteY7" fmla="*/ 340291 h 399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9019" h="399019">
                <a:moveTo>
                  <a:pt x="58728" y="340291"/>
                </a:moveTo>
                <a:cubicBezTo>
                  <a:pt x="22443" y="304005"/>
                  <a:pt x="0" y="253877"/>
                  <a:pt x="0" y="198508"/>
                </a:cubicBezTo>
                <a:cubicBezTo>
                  <a:pt x="0" y="115454"/>
                  <a:pt x="50497" y="44193"/>
                  <a:pt x="122463" y="13754"/>
                </a:cubicBezTo>
                <a:lnTo>
                  <a:pt x="190589" y="0"/>
                </a:lnTo>
                <a:lnTo>
                  <a:pt x="399019" y="208430"/>
                </a:lnTo>
                <a:lnTo>
                  <a:pt x="385265" y="276556"/>
                </a:lnTo>
                <a:cubicBezTo>
                  <a:pt x="354826" y="348522"/>
                  <a:pt x="283565" y="399019"/>
                  <a:pt x="200511" y="399019"/>
                </a:cubicBezTo>
                <a:cubicBezTo>
                  <a:pt x="145142" y="399019"/>
                  <a:pt x="95013" y="376576"/>
                  <a:pt x="58728" y="340291"/>
                </a:cubicBezTo>
                <a:close/>
              </a:path>
            </a:pathLst>
          </a:custGeom>
          <a:solidFill>
            <a:srgbClr val="C8DFB8"/>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grpSp>
        <p:nvGrpSpPr>
          <p:cNvPr id="65" name="Group 64">
            <a:extLst>
              <a:ext uri="{FF2B5EF4-FFF2-40B4-BE49-F238E27FC236}">
                <a16:creationId xmlns:a16="http://schemas.microsoft.com/office/drawing/2014/main" id="{65B8611D-9ED8-4956-BA4B-F95E0D3BBF0E}"/>
              </a:ext>
            </a:extLst>
          </p:cNvPr>
          <p:cNvGrpSpPr/>
          <p:nvPr/>
        </p:nvGrpSpPr>
        <p:grpSpPr>
          <a:xfrm>
            <a:off x="8694166" y="1730447"/>
            <a:ext cx="2938553" cy="2512218"/>
            <a:chOff x="1610019" y="4342900"/>
            <a:chExt cx="1578385" cy="2512218"/>
          </a:xfrm>
        </p:grpSpPr>
        <p:sp>
          <p:nvSpPr>
            <p:cNvPr id="66" name="TextBox 65">
              <a:extLst>
                <a:ext uri="{FF2B5EF4-FFF2-40B4-BE49-F238E27FC236}">
                  <a16:creationId xmlns:a16="http://schemas.microsoft.com/office/drawing/2014/main" id="{EC4D0BC7-EC77-4CFB-A87E-5879409E10F8}"/>
                </a:ext>
              </a:extLst>
            </p:cNvPr>
            <p:cNvSpPr txBox="1"/>
            <p:nvPr/>
          </p:nvSpPr>
          <p:spPr>
            <a:xfrm>
              <a:off x="1610024" y="4342900"/>
              <a:ext cx="1578380" cy="276999"/>
            </a:xfrm>
            <a:prstGeom prst="rect">
              <a:avLst/>
            </a:prstGeom>
            <a:noFill/>
          </p:spPr>
          <p:txBody>
            <a:bodyPr wrap="square" rtlCol="0">
              <a:spAutoFit/>
            </a:bodyPr>
            <a:lstStyle/>
            <a:p>
              <a:r>
                <a:rPr lang="en-GB" sz="1200" b="1" err="1">
                  <a:solidFill>
                    <a:srgbClr val="7BD39D"/>
                  </a:solidFill>
                  <a:latin typeface="Arial" panose="020B0604020202020204" pitchFamily="34" charset="0"/>
                  <a:cs typeface="Arial" panose="020B0604020202020204" pitchFamily="34" charset="0"/>
                </a:rPr>
                <a:t>Whelthy</a:t>
              </a:r>
              <a:r>
                <a:rPr lang="en-GB" sz="1200" b="1">
                  <a:solidFill>
                    <a:srgbClr val="7BD39D"/>
                  </a:solidFill>
                  <a:latin typeface="Arial" panose="020B0604020202020204" pitchFamily="34" charset="0"/>
                  <a:cs typeface="Arial" panose="020B0604020202020204" pitchFamily="34" charset="0"/>
                </a:rPr>
                <a:t> Plan</a:t>
              </a:r>
              <a:endParaRPr lang="en-IN" sz="1200" b="1">
                <a:solidFill>
                  <a:srgbClr val="7BD39D"/>
                </a:solidFill>
                <a:latin typeface="Arial" panose="020B0604020202020204" pitchFamily="34" charset="0"/>
                <a:cs typeface="Arial" panose="020B0604020202020204" pitchFamily="34" charset="0"/>
              </a:endParaRPr>
            </a:p>
          </p:txBody>
        </p:sp>
        <p:sp>
          <p:nvSpPr>
            <p:cNvPr id="67" name="TextBox 66">
              <a:extLst>
                <a:ext uri="{FF2B5EF4-FFF2-40B4-BE49-F238E27FC236}">
                  <a16:creationId xmlns:a16="http://schemas.microsoft.com/office/drawing/2014/main" id="{F2837D2F-E6AA-4E8E-9634-DA5FD89A9E99}"/>
                </a:ext>
              </a:extLst>
            </p:cNvPr>
            <p:cNvSpPr txBox="1"/>
            <p:nvPr/>
          </p:nvSpPr>
          <p:spPr>
            <a:xfrm>
              <a:off x="1610019" y="4562183"/>
              <a:ext cx="1431094" cy="2292935"/>
            </a:xfrm>
            <a:prstGeom prst="rect">
              <a:avLst/>
            </a:prstGeom>
            <a:noFill/>
          </p:spPr>
          <p:txBody>
            <a:bodyPr wrap="square" rtlCol="0">
              <a:spAutoFit/>
            </a:bodyPr>
            <a:lstStyle/>
            <a:p>
              <a:r>
                <a:rPr lang="en-GB" sz="1100"/>
                <a:t>With </a:t>
              </a:r>
              <a:r>
                <a:rPr lang="en-GB" sz="1100" err="1"/>
                <a:t>Whelthy</a:t>
              </a:r>
              <a:r>
                <a:rPr lang="en-GB" sz="1100"/>
                <a:t> you will gain unlimited access to an online platform packed with </a:t>
              </a:r>
              <a:r>
                <a:rPr lang="en-GB" sz="1100" b="1"/>
                <a:t>exclusive recipes, nutritional advice, workouts, mindfulness, videos, blogs and even a lifestyle journal,</a:t>
              </a:r>
              <a:r>
                <a:rPr lang="en-GB" sz="1100"/>
                <a:t> all geared towards educating, motivating and inspiring you to smash your health and fitness goals.</a:t>
              </a:r>
            </a:p>
            <a:p>
              <a:r>
                <a:rPr lang="en-GB" sz="1100"/>
                <a:t>To subscribe today use the code HEROES100 when prompted. Go to </a:t>
              </a:r>
              <a:r>
                <a:rPr lang="en-GB" sz="1100">
                  <a:hlinkClick r:id="rId2"/>
                </a:rPr>
                <a:t>www.whelthy.com</a:t>
              </a:r>
              <a:r>
                <a:rPr lang="en-GB" sz="1100"/>
                <a:t> and click ‘subscribe now.’</a:t>
              </a:r>
            </a:p>
            <a:p>
              <a:br>
                <a:rPr lang="en-GB" sz="1100"/>
              </a:br>
              <a:endParaRPr lang="en-GB" sz="1100">
                <a:effectLst/>
              </a:endParaRPr>
            </a:p>
          </p:txBody>
        </p:sp>
      </p:grpSp>
      <p:grpSp>
        <p:nvGrpSpPr>
          <p:cNvPr id="69" name="Group 68">
            <a:extLst>
              <a:ext uri="{FF2B5EF4-FFF2-40B4-BE49-F238E27FC236}">
                <a16:creationId xmlns:a16="http://schemas.microsoft.com/office/drawing/2014/main" id="{43643316-C73E-4B54-A923-91C8F3909873}"/>
              </a:ext>
            </a:extLst>
          </p:cNvPr>
          <p:cNvGrpSpPr/>
          <p:nvPr/>
        </p:nvGrpSpPr>
        <p:grpSpPr>
          <a:xfrm>
            <a:off x="8629024" y="4347709"/>
            <a:ext cx="2938543" cy="1327279"/>
            <a:chOff x="1609465" y="4342900"/>
            <a:chExt cx="1583144" cy="1327279"/>
          </a:xfrm>
        </p:grpSpPr>
        <p:sp>
          <p:nvSpPr>
            <p:cNvPr id="70" name="TextBox 69">
              <a:extLst>
                <a:ext uri="{FF2B5EF4-FFF2-40B4-BE49-F238E27FC236}">
                  <a16:creationId xmlns:a16="http://schemas.microsoft.com/office/drawing/2014/main" id="{2290179E-68FB-4FC8-B1D1-AAD70EB06955}"/>
                </a:ext>
              </a:extLst>
            </p:cNvPr>
            <p:cNvSpPr txBox="1"/>
            <p:nvPr/>
          </p:nvSpPr>
          <p:spPr>
            <a:xfrm>
              <a:off x="1614229" y="4342900"/>
              <a:ext cx="1578380" cy="276999"/>
            </a:xfrm>
            <a:prstGeom prst="rect">
              <a:avLst/>
            </a:prstGeom>
            <a:noFill/>
          </p:spPr>
          <p:txBody>
            <a:bodyPr wrap="square" rtlCol="0">
              <a:spAutoFit/>
            </a:bodyPr>
            <a:lstStyle/>
            <a:p>
              <a:r>
                <a:rPr lang="en-GB" sz="1200" b="1">
                  <a:solidFill>
                    <a:srgbClr val="007434"/>
                  </a:solidFill>
                  <a:latin typeface="Arial" panose="020B0604020202020204" pitchFamily="34" charset="0"/>
                  <a:cs typeface="Arial" panose="020B0604020202020204" pitchFamily="34" charset="0"/>
                </a:rPr>
                <a:t>NHS online offers</a:t>
              </a:r>
              <a:endParaRPr lang="en-IN" sz="1200" b="1">
                <a:solidFill>
                  <a:srgbClr val="007434"/>
                </a:solidFill>
                <a:latin typeface="Arial" panose="020B0604020202020204" pitchFamily="34" charset="0"/>
                <a:cs typeface="Arial" panose="020B0604020202020204" pitchFamily="34" charset="0"/>
              </a:endParaRPr>
            </a:p>
          </p:txBody>
        </p:sp>
        <p:sp>
          <p:nvSpPr>
            <p:cNvPr id="71" name="TextBox 70">
              <a:extLst>
                <a:ext uri="{FF2B5EF4-FFF2-40B4-BE49-F238E27FC236}">
                  <a16:creationId xmlns:a16="http://schemas.microsoft.com/office/drawing/2014/main" id="{9B44A2C7-8AFE-434E-9262-C8A890920A50}"/>
                </a:ext>
              </a:extLst>
            </p:cNvPr>
            <p:cNvSpPr txBox="1"/>
            <p:nvPr/>
          </p:nvSpPr>
          <p:spPr>
            <a:xfrm>
              <a:off x="1609465" y="4562183"/>
              <a:ext cx="1431094" cy="1107996"/>
            </a:xfrm>
            <a:prstGeom prst="rect">
              <a:avLst/>
            </a:prstGeom>
            <a:noFill/>
          </p:spPr>
          <p:txBody>
            <a:bodyPr wrap="square" rtlCol="0">
              <a:spAutoFit/>
            </a:bodyPr>
            <a:lstStyle/>
            <a:p>
              <a:r>
                <a:rPr lang="en-GB" sz="1100">
                  <a:ea typeface="+mn-lt"/>
                  <a:cs typeface="+mn-lt"/>
                </a:rPr>
                <a:t>There is a wide selection of physical activity guidance and advice on the NHS website. Including workouts, stretches, accessible exercises, fitness studio videos and the couch to 5k! App.</a:t>
              </a:r>
            </a:p>
            <a:p>
              <a:r>
                <a:rPr lang="en-GB" sz="1100">
                  <a:cs typeface="Calibri"/>
                  <a:hlinkClick r:id="rId3"/>
                </a:rPr>
                <a:t>https://www.nhs.uk/live-well/exercise/</a:t>
              </a:r>
              <a:r>
                <a:rPr lang="en-GB" sz="1100">
                  <a:cs typeface="Calibri"/>
                </a:rPr>
                <a:t> </a:t>
              </a:r>
            </a:p>
          </p:txBody>
        </p:sp>
      </p:grpSp>
      <p:grpSp>
        <p:nvGrpSpPr>
          <p:cNvPr id="74" name="Group 73">
            <a:extLst>
              <a:ext uri="{FF2B5EF4-FFF2-40B4-BE49-F238E27FC236}">
                <a16:creationId xmlns:a16="http://schemas.microsoft.com/office/drawing/2014/main" id="{149FF7DF-4F94-44BB-BF7F-755870522313}"/>
              </a:ext>
            </a:extLst>
          </p:cNvPr>
          <p:cNvGrpSpPr/>
          <p:nvPr/>
        </p:nvGrpSpPr>
        <p:grpSpPr>
          <a:xfrm>
            <a:off x="814438" y="4347709"/>
            <a:ext cx="2656550" cy="1158002"/>
            <a:chOff x="1099260" y="4342900"/>
            <a:chExt cx="2011607" cy="1158002"/>
          </a:xfrm>
        </p:grpSpPr>
        <p:sp>
          <p:nvSpPr>
            <p:cNvPr id="75" name="TextBox 74">
              <a:extLst>
                <a:ext uri="{FF2B5EF4-FFF2-40B4-BE49-F238E27FC236}">
                  <a16:creationId xmlns:a16="http://schemas.microsoft.com/office/drawing/2014/main" id="{C96E0998-502F-46FA-954A-CD85584A2967}"/>
                </a:ext>
              </a:extLst>
            </p:cNvPr>
            <p:cNvSpPr txBox="1"/>
            <p:nvPr/>
          </p:nvSpPr>
          <p:spPr>
            <a:xfrm>
              <a:off x="1532484" y="4342900"/>
              <a:ext cx="1578380" cy="276999"/>
            </a:xfrm>
            <a:prstGeom prst="rect">
              <a:avLst/>
            </a:prstGeom>
            <a:noFill/>
          </p:spPr>
          <p:txBody>
            <a:bodyPr wrap="square" rtlCol="0">
              <a:spAutoFit/>
            </a:bodyPr>
            <a:lstStyle/>
            <a:p>
              <a:pPr algn="r"/>
              <a:r>
                <a:rPr lang="en-GB" sz="1200" b="1" err="1">
                  <a:solidFill>
                    <a:srgbClr val="98C47A"/>
                  </a:solidFill>
                  <a:latin typeface="Arial" panose="020B0604020202020204" pitchFamily="34" charset="0"/>
                  <a:cs typeface="Arial" panose="020B0604020202020204" pitchFamily="34" charset="0"/>
                </a:rPr>
                <a:t>GymFlex</a:t>
              </a:r>
              <a:endParaRPr lang="en-IN" sz="1200" b="1">
                <a:solidFill>
                  <a:srgbClr val="98C47A"/>
                </a:solidFill>
                <a:latin typeface="Arial" panose="020B0604020202020204" pitchFamily="34" charset="0"/>
                <a:cs typeface="Arial" panose="020B0604020202020204" pitchFamily="34" charset="0"/>
              </a:endParaRPr>
            </a:p>
          </p:txBody>
        </p:sp>
        <p:sp>
          <p:nvSpPr>
            <p:cNvPr id="76" name="TextBox 75">
              <a:extLst>
                <a:ext uri="{FF2B5EF4-FFF2-40B4-BE49-F238E27FC236}">
                  <a16:creationId xmlns:a16="http://schemas.microsoft.com/office/drawing/2014/main" id="{CD66684E-3DB8-4483-8B59-2B1D72F70383}"/>
                </a:ext>
              </a:extLst>
            </p:cNvPr>
            <p:cNvSpPr txBox="1"/>
            <p:nvPr/>
          </p:nvSpPr>
          <p:spPr>
            <a:xfrm>
              <a:off x="1099260" y="4562183"/>
              <a:ext cx="2011607" cy="938719"/>
            </a:xfrm>
            <a:prstGeom prst="rect">
              <a:avLst/>
            </a:prstGeom>
            <a:noFill/>
          </p:spPr>
          <p:txBody>
            <a:bodyPr wrap="square" rtlCol="0">
              <a:spAutoFit/>
            </a:bodyPr>
            <a:lstStyle/>
            <a:p>
              <a:pPr algn="r"/>
              <a:r>
                <a:rPr lang="en-GB" sz="1100">
                  <a:cs typeface="Arial"/>
                </a:rPr>
                <a:t>We have teamed up with </a:t>
              </a:r>
              <a:r>
                <a:rPr lang="en-GB" sz="1100" b="1" err="1">
                  <a:cs typeface="Arial"/>
                </a:rPr>
                <a:t>GymFlex</a:t>
              </a:r>
              <a:r>
                <a:rPr lang="en-GB" sz="1100">
                  <a:cs typeface="Arial"/>
                </a:rPr>
                <a:t> who offer </a:t>
              </a:r>
              <a:r>
                <a:rPr lang="en-GB" sz="1100" b="1">
                  <a:cs typeface="Arial"/>
                </a:rPr>
                <a:t>discounted membership rates </a:t>
              </a:r>
              <a:r>
                <a:rPr lang="en-GB" sz="1100">
                  <a:cs typeface="Arial"/>
                </a:rPr>
                <a:t>for many of the UK’s leading gym chains. Information on how to sign up and get involved can be accessed </a:t>
              </a:r>
              <a:r>
                <a:rPr lang="en-GB" sz="1100" u="sng">
                  <a:hlinkClick r:id="rId4"/>
                </a:rPr>
                <a:t>here.</a:t>
              </a:r>
              <a:r>
                <a:rPr lang="en-GB" sz="1100" u="sng"/>
                <a:t> </a:t>
              </a:r>
              <a:endParaRPr lang="pt-BR" sz="1100">
                <a:cs typeface="Arial" panose="020B0604020202020204" pitchFamily="34" charset="0"/>
              </a:endParaRPr>
            </a:p>
          </p:txBody>
        </p:sp>
      </p:grpSp>
      <p:grpSp>
        <p:nvGrpSpPr>
          <p:cNvPr id="78" name="Group 77">
            <a:extLst>
              <a:ext uri="{FF2B5EF4-FFF2-40B4-BE49-F238E27FC236}">
                <a16:creationId xmlns:a16="http://schemas.microsoft.com/office/drawing/2014/main" id="{7E9B5ADA-FC05-4518-87FE-A6731A0F881D}"/>
              </a:ext>
            </a:extLst>
          </p:cNvPr>
          <p:cNvGrpSpPr/>
          <p:nvPr/>
        </p:nvGrpSpPr>
        <p:grpSpPr>
          <a:xfrm>
            <a:off x="679509" y="1730447"/>
            <a:ext cx="2799939" cy="2165970"/>
            <a:chOff x="1522870" y="4342900"/>
            <a:chExt cx="1578382" cy="2165970"/>
          </a:xfrm>
        </p:grpSpPr>
        <p:sp>
          <p:nvSpPr>
            <p:cNvPr id="79" name="TextBox 78">
              <a:extLst>
                <a:ext uri="{FF2B5EF4-FFF2-40B4-BE49-F238E27FC236}">
                  <a16:creationId xmlns:a16="http://schemas.microsoft.com/office/drawing/2014/main" id="{3E0B030F-DDD6-4DF2-8100-230E91FB467D}"/>
                </a:ext>
              </a:extLst>
            </p:cNvPr>
            <p:cNvSpPr txBox="1"/>
            <p:nvPr/>
          </p:nvSpPr>
          <p:spPr>
            <a:xfrm>
              <a:off x="1522870" y="4342900"/>
              <a:ext cx="1578380" cy="276999"/>
            </a:xfrm>
            <a:prstGeom prst="rect">
              <a:avLst/>
            </a:prstGeom>
            <a:noFill/>
          </p:spPr>
          <p:txBody>
            <a:bodyPr wrap="square" rtlCol="0">
              <a:spAutoFit/>
            </a:bodyPr>
            <a:lstStyle/>
            <a:p>
              <a:pPr algn="r"/>
              <a:r>
                <a:rPr lang="en-GB" sz="1200" b="1">
                  <a:solidFill>
                    <a:srgbClr val="5EB240"/>
                  </a:solidFill>
                  <a:latin typeface="Arial" panose="020B0604020202020204" pitchFamily="34" charset="0"/>
                  <a:cs typeface="Arial" panose="020B0604020202020204" pitchFamily="34" charset="0"/>
                </a:rPr>
                <a:t>Cycle to Work</a:t>
              </a:r>
              <a:endParaRPr lang="en-IN" sz="1200" b="1">
                <a:solidFill>
                  <a:srgbClr val="5EB240"/>
                </a:solidFill>
                <a:latin typeface="Arial" panose="020B0604020202020204" pitchFamily="34" charset="0"/>
                <a:cs typeface="Arial" panose="020B0604020202020204" pitchFamily="34" charset="0"/>
              </a:endParaRPr>
            </a:p>
          </p:txBody>
        </p:sp>
        <p:sp>
          <p:nvSpPr>
            <p:cNvPr id="80" name="TextBox 79">
              <a:extLst>
                <a:ext uri="{FF2B5EF4-FFF2-40B4-BE49-F238E27FC236}">
                  <a16:creationId xmlns:a16="http://schemas.microsoft.com/office/drawing/2014/main" id="{DBF0D7B5-1892-46C7-BA9A-FDE680EDCC4D}"/>
                </a:ext>
              </a:extLst>
            </p:cNvPr>
            <p:cNvSpPr txBox="1"/>
            <p:nvPr/>
          </p:nvSpPr>
          <p:spPr>
            <a:xfrm>
              <a:off x="1670158" y="4562183"/>
              <a:ext cx="1431094" cy="1946687"/>
            </a:xfrm>
            <a:prstGeom prst="rect">
              <a:avLst/>
            </a:prstGeom>
            <a:noFill/>
          </p:spPr>
          <p:txBody>
            <a:bodyPr wrap="square" rtlCol="0">
              <a:spAutoFit/>
            </a:bodyPr>
            <a:lstStyle/>
            <a:p>
              <a:pPr algn="r"/>
              <a:r>
                <a:rPr lang="en-IN" sz="1100">
                  <a:cs typeface="Calibri"/>
                </a:rPr>
                <a:t>We offer employees the opportunity to purchase a </a:t>
              </a:r>
              <a:r>
                <a:rPr lang="en-IN" sz="1100" b="1">
                  <a:cs typeface="Calibri"/>
                </a:rPr>
                <a:t>new bike</a:t>
              </a:r>
              <a:r>
                <a:rPr lang="en-IN" sz="1100">
                  <a:cs typeface="Calibri"/>
                </a:rPr>
                <a:t>, as well as </a:t>
              </a:r>
              <a:r>
                <a:rPr lang="en-IN" sz="1100" b="1">
                  <a:cs typeface="Calibri"/>
                </a:rPr>
                <a:t>cycling equipment </a:t>
              </a:r>
              <a:r>
                <a:rPr lang="en-IN" sz="1100">
                  <a:cs typeface="Calibri"/>
                </a:rPr>
                <a:t>through our </a:t>
              </a:r>
              <a:r>
                <a:rPr lang="en-IN" sz="1100" b="1">
                  <a:cs typeface="Calibri"/>
                </a:rPr>
                <a:t>Cycle Solutions </a:t>
              </a:r>
              <a:r>
                <a:rPr lang="en-IN" sz="1100">
                  <a:cs typeface="Calibri"/>
                </a:rPr>
                <a:t>scheme. Info can be found at the below (depending on which company is your substantive employer):</a:t>
              </a:r>
            </a:p>
            <a:p>
              <a:pPr algn="r"/>
              <a:r>
                <a:rPr lang="en-GB" sz="1100" u="sng">
                  <a:hlinkClick r:id="rId5"/>
                </a:rPr>
                <a:t>http://www.cyclesolutions.info/nhsengland</a:t>
              </a:r>
              <a:endParaRPr lang="en-IN" sz="1100">
                <a:cs typeface="Calibri"/>
              </a:endParaRPr>
            </a:p>
            <a:p>
              <a:pPr algn="r"/>
              <a:r>
                <a:rPr lang="en-GB" sz="1100" u="sng">
                  <a:hlinkClick r:id="rId6"/>
                </a:rPr>
                <a:t>http://www.cyclesolutions.info/monitor</a:t>
              </a:r>
              <a:endParaRPr lang="en-IN" sz="1100">
                <a:cs typeface="Calibri"/>
              </a:endParaRPr>
            </a:p>
            <a:p>
              <a:pPr algn="r"/>
              <a:r>
                <a:rPr lang="en-GB" sz="1100" u="sng">
                  <a:hlinkClick r:id="rId7"/>
                </a:rPr>
                <a:t>https://www.cyclesolutions.info/nhs-tda</a:t>
              </a:r>
              <a:endParaRPr lang="en-IN" sz="1100">
                <a:cs typeface="Calibri"/>
              </a:endParaRPr>
            </a:p>
            <a:p>
              <a:pPr algn="r"/>
              <a:endParaRPr lang="en-GB" sz="1050" u="sng">
                <a:cs typeface="Calibri"/>
              </a:endParaRPr>
            </a:p>
          </p:txBody>
        </p:sp>
      </p:grpSp>
      <p:sp>
        <p:nvSpPr>
          <p:cNvPr id="51" name="Freeform 43">
            <a:extLst>
              <a:ext uri="{FF2B5EF4-FFF2-40B4-BE49-F238E27FC236}">
                <a16:creationId xmlns:a16="http://schemas.microsoft.com/office/drawing/2014/main" id="{17047E41-3034-471C-871C-CC4318E162EF}"/>
              </a:ext>
            </a:extLst>
          </p:cNvPr>
          <p:cNvSpPr/>
          <p:nvPr/>
        </p:nvSpPr>
        <p:spPr>
          <a:xfrm rot="5400000">
            <a:off x="5496921" y="-5506490"/>
            <a:ext cx="1198155" cy="12192003"/>
          </a:xfrm>
          <a:custGeom>
            <a:avLst/>
            <a:gdLst>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4411" h="6858000">
                <a:moveTo>
                  <a:pt x="0" y="0"/>
                </a:moveTo>
                <a:lnTo>
                  <a:pt x="3364411" y="0"/>
                </a:lnTo>
                <a:cubicBezTo>
                  <a:pt x="1916611" y="1447800"/>
                  <a:pt x="4216058" y="5398247"/>
                  <a:pt x="2907211" y="6858000"/>
                </a:cubicBezTo>
                <a:lnTo>
                  <a:pt x="0" y="6858000"/>
                </a:lnTo>
                <a:lnTo>
                  <a:pt x="0" y="0"/>
                </a:lnTo>
                <a:close/>
              </a:path>
            </a:pathLst>
          </a:custGeom>
          <a:solidFill>
            <a:srgbClr val="EEF6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Open Sans"/>
              <a:ea typeface="+mn-ea"/>
              <a:cs typeface="+mn-cs"/>
            </a:endParaRPr>
          </a:p>
        </p:txBody>
      </p:sp>
      <p:sp>
        <p:nvSpPr>
          <p:cNvPr id="55" name="Title 2">
            <a:extLst>
              <a:ext uri="{FF2B5EF4-FFF2-40B4-BE49-F238E27FC236}">
                <a16:creationId xmlns:a16="http://schemas.microsoft.com/office/drawing/2014/main" id="{66C2D065-EDDF-437C-B1B4-0E80DF66041F}"/>
              </a:ext>
            </a:extLst>
          </p:cNvPr>
          <p:cNvSpPr txBox="1">
            <a:spLocks/>
          </p:cNvSpPr>
          <p:nvPr/>
        </p:nvSpPr>
        <p:spPr>
          <a:xfrm>
            <a:off x="84737" y="97989"/>
            <a:ext cx="8018122" cy="6408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b="1">
                <a:solidFill>
                  <a:srgbClr val="59A74C"/>
                </a:solidFill>
                <a:latin typeface="Arial" panose="020B0604020202020204" pitchFamily="34" charset="0"/>
                <a:cs typeface="Arial" panose="020B0604020202020204" pitchFamily="34" charset="0"/>
              </a:rPr>
              <a:t>Physical Health </a:t>
            </a:r>
          </a:p>
        </p:txBody>
      </p:sp>
      <p:pic>
        <p:nvPicPr>
          <p:cNvPr id="3" name="Graphic 2" descr="Cycling">
            <a:extLst>
              <a:ext uri="{FF2B5EF4-FFF2-40B4-BE49-F238E27FC236}">
                <a16:creationId xmlns:a16="http://schemas.microsoft.com/office/drawing/2014/main" id="{D535DDC3-7003-4EB0-9A9D-8F48181377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71488" y="2728069"/>
            <a:ext cx="703523" cy="703523"/>
          </a:xfrm>
          <a:prstGeom prst="rect">
            <a:avLst/>
          </a:prstGeom>
        </p:spPr>
      </p:pic>
      <p:pic>
        <p:nvPicPr>
          <p:cNvPr id="8" name="Graphic 7" descr="Dance">
            <a:extLst>
              <a:ext uri="{FF2B5EF4-FFF2-40B4-BE49-F238E27FC236}">
                <a16:creationId xmlns:a16="http://schemas.microsoft.com/office/drawing/2014/main" id="{DDC00EE7-0C20-4E2B-BBD6-2EEC2D74180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659117" y="2775802"/>
            <a:ext cx="713058" cy="713058"/>
          </a:xfrm>
          <a:prstGeom prst="rect">
            <a:avLst/>
          </a:prstGeom>
        </p:spPr>
      </p:pic>
      <p:pic>
        <p:nvPicPr>
          <p:cNvPr id="10" name="Graphic 9" descr="Dumbbell">
            <a:extLst>
              <a:ext uri="{FF2B5EF4-FFF2-40B4-BE49-F238E27FC236}">
                <a16:creationId xmlns:a16="http://schemas.microsoft.com/office/drawing/2014/main" id="{E483A052-E1CE-481C-8FCC-E06388A1853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829692" y="4280295"/>
            <a:ext cx="657947" cy="657947"/>
          </a:xfrm>
          <a:prstGeom prst="rect">
            <a:avLst/>
          </a:prstGeom>
        </p:spPr>
      </p:pic>
      <p:pic>
        <p:nvPicPr>
          <p:cNvPr id="15" name="Graphic 14" descr="Home">
            <a:extLst>
              <a:ext uri="{FF2B5EF4-FFF2-40B4-BE49-F238E27FC236}">
                <a16:creationId xmlns:a16="http://schemas.microsoft.com/office/drawing/2014/main" id="{84E3496B-24D4-4273-AAF2-F5C281A0BDE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663754" y="4318395"/>
            <a:ext cx="567132" cy="567132"/>
          </a:xfrm>
          <a:prstGeom prst="rect">
            <a:avLst/>
          </a:prstGeom>
        </p:spPr>
      </p:pic>
    </p:spTree>
    <p:extLst>
      <p:ext uri="{BB962C8B-B14F-4D97-AF65-F5344CB8AC3E}">
        <p14:creationId xmlns:p14="http://schemas.microsoft.com/office/powerpoint/2010/main" val="28977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2000" fill="hold"/>
                                        <p:tgtEl>
                                          <p:spTgt spid="51"/>
                                        </p:tgtEl>
                                        <p:attrNameLst>
                                          <p:attrName>ppt_x</p:attrName>
                                        </p:attrNameLst>
                                      </p:cBhvr>
                                      <p:tavLst>
                                        <p:tav tm="0">
                                          <p:val>
                                            <p:strVal val="#ppt_x"/>
                                          </p:val>
                                        </p:tav>
                                        <p:tav tm="100000">
                                          <p:val>
                                            <p:strVal val="#ppt_x"/>
                                          </p:val>
                                        </p:tav>
                                      </p:tavLst>
                                    </p:anim>
                                    <p:anim calcmode="lin" valueType="num">
                                      <p:cBhvr>
                                        <p:cTn id="8" dur="2000" fill="hold"/>
                                        <p:tgtEl>
                                          <p:spTgt spid="51"/>
                                        </p:tgtEl>
                                        <p:attrNameLst>
                                          <p:attrName>ppt_y</p:attrName>
                                        </p:attrNameLst>
                                      </p:cBhvr>
                                      <p:tavLst>
                                        <p:tav tm="0">
                                          <p:val>
                                            <p:strVal val="#ppt_y-#ppt_h/2"/>
                                          </p:val>
                                        </p:tav>
                                        <p:tav tm="100000">
                                          <p:val>
                                            <p:strVal val="#ppt_y"/>
                                          </p:val>
                                        </p:tav>
                                      </p:tavLst>
                                    </p:anim>
                                    <p:anim calcmode="lin" valueType="num">
                                      <p:cBhvr>
                                        <p:cTn id="9" dur="2000" fill="hold"/>
                                        <p:tgtEl>
                                          <p:spTgt spid="51"/>
                                        </p:tgtEl>
                                        <p:attrNameLst>
                                          <p:attrName>ppt_w</p:attrName>
                                        </p:attrNameLst>
                                      </p:cBhvr>
                                      <p:tavLst>
                                        <p:tav tm="0">
                                          <p:val>
                                            <p:strVal val="#ppt_w"/>
                                          </p:val>
                                        </p:tav>
                                        <p:tav tm="100000">
                                          <p:val>
                                            <p:strVal val="#ppt_w"/>
                                          </p:val>
                                        </p:tav>
                                      </p:tavLst>
                                    </p:anim>
                                    <p:anim calcmode="lin" valueType="num">
                                      <p:cBhvr>
                                        <p:cTn id="10" dur="2000" fill="hold"/>
                                        <p:tgtEl>
                                          <p:spTgt spid="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3">
            <a:extLst>
              <a:ext uri="{FF2B5EF4-FFF2-40B4-BE49-F238E27FC236}">
                <a16:creationId xmlns:a16="http://schemas.microsoft.com/office/drawing/2014/main" id="{559CACE6-5E07-4372-8DFC-DF79D2E853E2}"/>
              </a:ext>
            </a:extLst>
          </p:cNvPr>
          <p:cNvSpPr/>
          <p:nvPr/>
        </p:nvSpPr>
        <p:spPr>
          <a:xfrm rot="5400000">
            <a:off x="5496921" y="-5506490"/>
            <a:ext cx="1198155" cy="12192003"/>
          </a:xfrm>
          <a:custGeom>
            <a:avLst/>
            <a:gdLst>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4411" h="6858000">
                <a:moveTo>
                  <a:pt x="0" y="0"/>
                </a:moveTo>
                <a:lnTo>
                  <a:pt x="3364411" y="0"/>
                </a:lnTo>
                <a:cubicBezTo>
                  <a:pt x="1916611" y="1447800"/>
                  <a:pt x="4216058" y="5398247"/>
                  <a:pt x="2907211" y="6858000"/>
                </a:cubicBezTo>
                <a:lnTo>
                  <a:pt x="0" y="6858000"/>
                </a:lnTo>
                <a:lnTo>
                  <a:pt x="0" y="0"/>
                </a:lnTo>
                <a:close/>
              </a:path>
            </a:pathLst>
          </a:custGeom>
          <a:solidFill>
            <a:srgbClr val="EEF6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Open Sans"/>
              <a:ea typeface="+mn-ea"/>
              <a:cs typeface="+mn-cs"/>
            </a:endParaRPr>
          </a:p>
        </p:txBody>
      </p:sp>
      <p:sp>
        <p:nvSpPr>
          <p:cNvPr id="44" name="Line 5"/>
          <p:cNvSpPr>
            <a:spLocks noChangeShapeType="1"/>
          </p:cNvSpPr>
          <p:nvPr/>
        </p:nvSpPr>
        <p:spPr bwMode="auto">
          <a:xfrm>
            <a:off x="747184" y="-874184"/>
            <a:ext cx="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5" name="Line 6"/>
          <p:cNvSpPr>
            <a:spLocks noChangeShapeType="1"/>
          </p:cNvSpPr>
          <p:nvPr/>
        </p:nvSpPr>
        <p:spPr bwMode="auto">
          <a:xfrm>
            <a:off x="747184" y="-874184"/>
            <a:ext cx="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35" name="TextBox 34"/>
          <p:cNvSpPr txBox="1"/>
          <p:nvPr/>
        </p:nvSpPr>
        <p:spPr>
          <a:xfrm>
            <a:off x="-905" y="2024011"/>
            <a:ext cx="3860390" cy="1132618"/>
          </a:xfrm>
          <a:prstGeom prst="rect">
            <a:avLst/>
          </a:prstGeom>
          <a:noFill/>
        </p:spPr>
        <p:txBody>
          <a:bodyPr wrap="square" rtlCol="0">
            <a:spAutoFit/>
          </a:bodyPr>
          <a:lstStyle/>
          <a:p>
            <a:pPr algn="r">
              <a:lnSpc>
                <a:spcPct val="90000"/>
              </a:lnSpc>
              <a:spcBef>
                <a:spcPts val="750"/>
              </a:spcBef>
            </a:pPr>
            <a:r>
              <a:rPr lang="en-US" sz="1400" b="1">
                <a:solidFill>
                  <a:srgbClr val="00B050"/>
                </a:solidFill>
                <a:ea typeface="Roboto Condensed" panose="02000000000000000000" pitchFamily="2" charset="0"/>
              </a:rPr>
              <a:t>My Health Advantage</a:t>
            </a:r>
          </a:p>
          <a:p>
            <a:pPr algn="r"/>
            <a:r>
              <a:rPr lang="en-IN" sz="1100">
                <a:ea typeface="+mn-lt"/>
                <a:cs typeface="+mn-lt"/>
              </a:rPr>
              <a:t>The 'My Healthy Advantage' app, lets you create a personalised wellbeing plan and instantly have access to mood trackers, four week plans, mini health checks and support via live chat.</a:t>
            </a:r>
            <a:endParaRPr lang="en-US" sz="1100">
              <a:ea typeface="+mn-lt"/>
              <a:cs typeface="+mn-lt"/>
            </a:endParaRPr>
          </a:p>
          <a:p>
            <a:pPr algn="r"/>
            <a:r>
              <a:rPr lang="en-IN" sz="1100">
                <a:ea typeface="+mn-lt"/>
                <a:cs typeface="+mn-lt"/>
              </a:rPr>
              <a:t>You can download it from your app store and you should enter the following employer code when prompted: </a:t>
            </a:r>
            <a:r>
              <a:rPr lang="en-IN" sz="1100" b="1">
                <a:solidFill>
                  <a:srgbClr val="00B050"/>
                </a:solidFill>
                <a:ea typeface="+mn-lt"/>
                <a:cs typeface="+mn-lt"/>
              </a:rPr>
              <a:t>MHA043257</a:t>
            </a:r>
            <a:r>
              <a:rPr lang="en-IN" sz="1100" b="1">
                <a:ea typeface="+mn-lt"/>
                <a:cs typeface="+mn-lt"/>
              </a:rPr>
              <a:t>.</a:t>
            </a:r>
            <a:endParaRPr lang="en-US" sz="1100">
              <a:cs typeface="Calibri" panose="020F0502020204030204"/>
            </a:endParaRPr>
          </a:p>
        </p:txBody>
      </p:sp>
      <p:sp>
        <p:nvSpPr>
          <p:cNvPr id="11" name="Rectangle 10"/>
          <p:cNvSpPr/>
          <p:nvPr/>
        </p:nvSpPr>
        <p:spPr>
          <a:xfrm>
            <a:off x="5069792" y="2188744"/>
            <a:ext cx="1923627" cy="3413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0" name="TextBox 49"/>
          <p:cNvSpPr txBox="1"/>
          <p:nvPr/>
        </p:nvSpPr>
        <p:spPr>
          <a:xfrm>
            <a:off x="380712" y="4823567"/>
            <a:ext cx="3398996" cy="640175"/>
          </a:xfrm>
          <a:prstGeom prst="rect">
            <a:avLst/>
          </a:prstGeom>
          <a:noFill/>
        </p:spPr>
        <p:txBody>
          <a:bodyPr wrap="square" rtlCol="0">
            <a:spAutoFit/>
          </a:bodyPr>
          <a:lstStyle/>
          <a:p>
            <a:pPr algn="r">
              <a:lnSpc>
                <a:spcPct val="90000"/>
              </a:lnSpc>
              <a:spcBef>
                <a:spcPts val="750"/>
              </a:spcBef>
            </a:pPr>
            <a:r>
              <a:rPr lang="en-US" sz="1400" b="1">
                <a:solidFill>
                  <a:srgbClr val="007434"/>
                </a:solidFill>
                <a:ea typeface="Roboto Condensed" panose="02000000000000000000" pitchFamily="2" charset="0"/>
              </a:rPr>
              <a:t>Unmind</a:t>
            </a:r>
          </a:p>
          <a:p>
            <a:pPr algn="r"/>
            <a:r>
              <a:rPr lang="en-IN" sz="1100">
                <a:cs typeface="Calibri"/>
                <a:hlinkClick r:id="rId2"/>
              </a:rPr>
              <a:t>Unmind</a:t>
            </a:r>
            <a:r>
              <a:rPr lang="en-IN" sz="1100">
                <a:cs typeface="Calibri"/>
              </a:rPr>
              <a:t> is a mental health platform that empowers staff to proactively improve their </a:t>
            </a:r>
            <a:r>
              <a:rPr lang="en-IN" sz="1100" b="1">
                <a:cs typeface="Arial"/>
              </a:rPr>
              <a:t>mental wellbeing</a:t>
            </a:r>
            <a:r>
              <a:rPr lang="en-IN" sz="1200">
                <a:cs typeface="Calibri"/>
              </a:rPr>
              <a:t>.</a:t>
            </a:r>
          </a:p>
        </p:txBody>
      </p:sp>
      <p:sp>
        <p:nvSpPr>
          <p:cNvPr id="53" name="TextBox 52"/>
          <p:cNvSpPr txBox="1"/>
          <p:nvPr/>
        </p:nvSpPr>
        <p:spPr>
          <a:xfrm>
            <a:off x="310153" y="3610381"/>
            <a:ext cx="3398996" cy="794064"/>
          </a:xfrm>
          <a:prstGeom prst="rect">
            <a:avLst/>
          </a:prstGeom>
          <a:noFill/>
        </p:spPr>
        <p:txBody>
          <a:bodyPr wrap="square" rtlCol="0">
            <a:spAutoFit/>
          </a:bodyPr>
          <a:lstStyle/>
          <a:p>
            <a:pPr algn="r">
              <a:lnSpc>
                <a:spcPct val="90000"/>
              </a:lnSpc>
              <a:spcBef>
                <a:spcPts val="750"/>
              </a:spcBef>
            </a:pPr>
            <a:r>
              <a:rPr lang="en-US" sz="1400" b="1">
                <a:solidFill>
                  <a:srgbClr val="98C47A"/>
                </a:solidFill>
                <a:ea typeface="Roboto Condensed" panose="02000000000000000000" pitchFamily="2" charset="0"/>
              </a:rPr>
              <a:t>#Stayalive</a:t>
            </a:r>
          </a:p>
          <a:p>
            <a:pPr algn="r"/>
            <a:r>
              <a:rPr lang="en-IN" sz="1100">
                <a:cs typeface="Calibri"/>
              </a:rPr>
              <a:t>The </a:t>
            </a:r>
            <a:r>
              <a:rPr lang="en-IN" sz="1100">
                <a:cs typeface="Calibri"/>
                <a:hlinkClick r:id="rId3"/>
              </a:rPr>
              <a:t>Stay Alive app </a:t>
            </a:r>
            <a:r>
              <a:rPr lang="en-IN" sz="1100">
                <a:cs typeface="Calibri"/>
              </a:rPr>
              <a:t>is a </a:t>
            </a:r>
            <a:r>
              <a:rPr lang="en-IN" sz="1100" b="1">
                <a:cs typeface="Arial"/>
              </a:rPr>
              <a:t>suicide prevention resource </a:t>
            </a:r>
            <a:r>
              <a:rPr lang="en-IN" sz="1100">
                <a:cs typeface="Calibri"/>
              </a:rPr>
              <a:t>for the UK, packed full of useful information and tools to help you stay safe in a crisis.</a:t>
            </a:r>
          </a:p>
        </p:txBody>
      </p:sp>
      <p:sp>
        <p:nvSpPr>
          <p:cNvPr id="56" name="TextBox 55"/>
          <p:cNvSpPr txBox="1"/>
          <p:nvPr/>
        </p:nvSpPr>
        <p:spPr>
          <a:xfrm>
            <a:off x="8273421" y="1958045"/>
            <a:ext cx="3826587" cy="794064"/>
          </a:xfrm>
          <a:prstGeom prst="rect">
            <a:avLst/>
          </a:prstGeom>
          <a:noFill/>
        </p:spPr>
        <p:txBody>
          <a:bodyPr wrap="square" rtlCol="0">
            <a:spAutoFit/>
          </a:bodyPr>
          <a:lstStyle/>
          <a:p>
            <a:pPr>
              <a:lnSpc>
                <a:spcPct val="90000"/>
              </a:lnSpc>
              <a:spcBef>
                <a:spcPts val="750"/>
              </a:spcBef>
            </a:pPr>
            <a:r>
              <a:rPr lang="en-US" sz="1400" b="1">
                <a:solidFill>
                  <a:srgbClr val="00B050"/>
                </a:solidFill>
                <a:ea typeface="Roboto Condensed" panose="02000000000000000000" pitchFamily="2" charset="0"/>
              </a:rPr>
              <a:t>Bright Sky</a:t>
            </a:r>
          </a:p>
          <a:p>
            <a:r>
              <a:rPr lang="en-GB" sz="1100">
                <a:cs typeface="Arial"/>
                <a:hlinkClick r:id="rId4"/>
              </a:rPr>
              <a:t>Bright Sky </a:t>
            </a:r>
            <a:r>
              <a:rPr lang="en-GB" sz="1100">
                <a:cs typeface="Arial"/>
              </a:rPr>
              <a:t>is a free to download, confidential, mobile app that provides support for anyone in an </a:t>
            </a:r>
            <a:r>
              <a:rPr lang="en-GB" sz="1100" b="1">
                <a:cs typeface="Arial"/>
              </a:rPr>
              <a:t>abusive relationship</a:t>
            </a:r>
            <a:r>
              <a:rPr lang="en-GB" sz="1100">
                <a:cs typeface="Arial"/>
              </a:rPr>
              <a:t>, or those concerned about someone they know. </a:t>
            </a:r>
            <a:endParaRPr lang="pt-BR" sz="1100">
              <a:cs typeface="Arial" panose="020B0604020202020204" pitchFamily="34" charset="0"/>
            </a:endParaRPr>
          </a:p>
        </p:txBody>
      </p:sp>
      <p:sp>
        <p:nvSpPr>
          <p:cNvPr id="59" name="TextBox 58"/>
          <p:cNvSpPr txBox="1"/>
          <p:nvPr/>
        </p:nvSpPr>
        <p:spPr>
          <a:xfrm>
            <a:off x="8278727" y="4007129"/>
            <a:ext cx="3751086" cy="963341"/>
          </a:xfrm>
          <a:prstGeom prst="rect">
            <a:avLst/>
          </a:prstGeom>
          <a:noFill/>
        </p:spPr>
        <p:txBody>
          <a:bodyPr wrap="square" rtlCol="0">
            <a:spAutoFit/>
          </a:bodyPr>
          <a:lstStyle/>
          <a:p>
            <a:pPr>
              <a:lnSpc>
                <a:spcPct val="90000"/>
              </a:lnSpc>
              <a:spcBef>
                <a:spcPts val="750"/>
              </a:spcBef>
            </a:pPr>
            <a:r>
              <a:rPr lang="en-US" sz="1400" b="1">
                <a:solidFill>
                  <a:srgbClr val="3BC98C"/>
                </a:solidFill>
                <a:ea typeface="Roboto Condensed" panose="02000000000000000000" pitchFamily="2" charset="0"/>
              </a:rPr>
              <a:t>City Parents</a:t>
            </a:r>
          </a:p>
          <a:p>
            <a:r>
              <a:rPr lang="en-IN" sz="1100">
                <a:cs typeface="Calibri"/>
              </a:rPr>
              <a:t>The </a:t>
            </a:r>
            <a:r>
              <a:rPr lang="en-IN" sz="1100" err="1">
                <a:cs typeface="Calibri"/>
                <a:hlinkClick r:id="rId5"/>
              </a:rPr>
              <a:t>Cityparents</a:t>
            </a:r>
            <a:r>
              <a:rPr lang="en-IN" sz="1100">
                <a:cs typeface="Calibri"/>
              </a:rPr>
              <a:t> programme consists of a curated collection of positive and practical support for </a:t>
            </a:r>
            <a:r>
              <a:rPr lang="en-IN" sz="1100" b="1">
                <a:cs typeface="Arial"/>
              </a:rPr>
              <a:t>working parents</a:t>
            </a:r>
            <a:r>
              <a:rPr lang="en-IN" sz="1100">
                <a:cs typeface="Calibri"/>
              </a:rPr>
              <a:t>, delivered through expert-led webinars/seminars, advice, peer insight, </a:t>
            </a:r>
            <a:r>
              <a:rPr lang="en-IN" sz="1100" err="1">
                <a:cs typeface="Calibri"/>
              </a:rPr>
              <a:t>onling</a:t>
            </a:r>
            <a:r>
              <a:rPr lang="en-IN" sz="1100">
                <a:cs typeface="Calibri"/>
              </a:rPr>
              <a:t> articles, blogs and podcasts.</a:t>
            </a:r>
          </a:p>
        </p:txBody>
      </p:sp>
      <p:sp>
        <p:nvSpPr>
          <p:cNvPr id="62" name="TextBox 61"/>
          <p:cNvSpPr txBox="1"/>
          <p:nvPr/>
        </p:nvSpPr>
        <p:spPr>
          <a:xfrm>
            <a:off x="8278727" y="2974370"/>
            <a:ext cx="3751086" cy="794064"/>
          </a:xfrm>
          <a:prstGeom prst="rect">
            <a:avLst/>
          </a:prstGeom>
          <a:noFill/>
        </p:spPr>
        <p:txBody>
          <a:bodyPr wrap="square" rtlCol="0">
            <a:spAutoFit/>
          </a:bodyPr>
          <a:lstStyle/>
          <a:p>
            <a:pPr>
              <a:lnSpc>
                <a:spcPct val="90000"/>
              </a:lnSpc>
              <a:spcBef>
                <a:spcPts val="750"/>
              </a:spcBef>
            </a:pPr>
            <a:r>
              <a:rPr lang="en-US" sz="1400" b="1">
                <a:solidFill>
                  <a:srgbClr val="007434"/>
                </a:solidFill>
                <a:ea typeface="Roboto Condensed" panose="02000000000000000000" pitchFamily="2" charset="0"/>
              </a:rPr>
              <a:t>Headspace</a:t>
            </a:r>
          </a:p>
          <a:p>
            <a:r>
              <a:rPr lang="en-IN" sz="1100">
                <a:cs typeface="Calibri"/>
                <a:hlinkClick r:id="rId6"/>
              </a:rPr>
              <a:t>Headspace</a:t>
            </a:r>
            <a:r>
              <a:rPr lang="en-IN" sz="1100">
                <a:cs typeface="Calibri"/>
              </a:rPr>
              <a:t> is a science-backed app in </a:t>
            </a:r>
            <a:r>
              <a:rPr lang="en-IN" sz="1100" b="1">
                <a:cs typeface="Arial"/>
              </a:rPr>
              <a:t>mindfulness and meditation</a:t>
            </a:r>
            <a:r>
              <a:rPr lang="en-IN" sz="1100">
                <a:cs typeface="Calibri"/>
              </a:rPr>
              <a:t>, providing unique tools and resources to help reduce stress, build resilience and aid better sleep.</a:t>
            </a:r>
          </a:p>
        </p:txBody>
      </p:sp>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84526" y="1633999"/>
            <a:ext cx="2222948" cy="4561840"/>
          </a:xfrm>
          <a:prstGeom prst="rect">
            <a:avLst/>
          </a:prstGeom>
        </p:spPr>
      </p:pic>
      <p:sp>
        <p:nvSpPr>
          <p:cNvPr id="27" name="Rectangle 26"/>
          <p:cNvSpPr/>
          <p:nvPr/>
        </p:nvSpPr>
        <p:spPr>
          <a:xfrm>
            <a:off x="5134187" y="2175865"/>
            <a:ext cx="1923627" cy="3413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8" name="Title 2">
            <a:extLst>
              <a:ext uri="{FF2B5EF4-FFF2-40B4-BE49-F238E27FC236}">
                <a16:creationId xmlns:a16="http://schemas.microsoft.com/office/drawing/2014/main" id="{9E50E924-5472-4B77-8978-0491E5B8C801}"/>
              </a:ext>
            </a:extLst>
          </p:cNvPr>
          <p:cNvSpPr txBox="1">
            <a:spLocks/>
          </p:cNvSpPr>
          <p:nvPr/>
        </p:nvSpPr>
        <p:spPr>
          <a:xfrm>
            <a:off x="84737" y="97989"/>
            <a:ext cx="8018122" cy="6408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b="1">
                <a:solidFill>
                  <a:srgbClr val="59A74C"/>
                </a:solidFill>
                <a:latin typeface="Arial" panose="020B0604020202020204" pitchFamily="34" charset="0"/>
                <a:cs typeface="Arial" panose="020B0604020202020204" pitchFamily="34" charset="0"/>
              </a:rPr>
              <a:t>Wellbeing Apps</a:t>
            </a:r>
          </a:p>
        </p:txBody>
      </p:sp>
      <p:pic>
        <p:nvPicPr>
          <p:cNvPr id="3" name="Graphic 2" descr="Partial sun">
            <a:extLst>
              <a:ext uri="{FF2B5EF4-FFF2-40B4-BE49-F238E27FC236}">
                <a16:creationId xmlns:a16="http://schemas.microsoft.com/office/drawing/2014/main" id="{9239275A-7841-495C-8F08-46F864D5897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26902" y="2072946"/>
            <a:ext cx="385282" cy="385282"/>
          </a:xfrm>
          <a:prstGeom prst="rect">
            <a:avLst/>
          </a:prstGeom>
        </p:spPr>
      </p:pic>
      <p:pic>
        <p:nvPicPr>
          <p:cNvPr id="5" name="Graphic 4" descr="Apple">
            <a:extLst>
              <a:ext uri="{FF2B5EF4-FFF2-40B4-BE49-F238E27FC236}">
                <a16:creationId xmlns:a16="http://schemas.microsoft.com/office/drawing/2014/main" id="{087FCF83-29A5-456A-B1BC-DA56C000E34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925053" y="2219481"/>
            <a:ext cx="354741" cy="354741"/>
          </a:xfrm>
          <a:prstGeom prst="rect">
            <a:avLst/>
          </a:prstGeom>
        </p:spPr>
      </p:pic>
      <p:pic>
        <p:nvPicPr>
          <p:cNvPr id="7" name="Graphic 6" descr="Heart with pulse">
            <a:extLst>
              <a:ext uri="{FF2B5EF4-FFF2-40B4-BE49-F238E27FC236}">
                <a16:creationId xmlns:a16="http://schemas.microsoft.com/office/drawing/2014/main" id="{6205A7A1-01CB-4139-8D4E-8D7106413C6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926142" y="3765010"/>
            <a:ext cx="331203" cy="331203"/>
          </a:xfrm>
          <a:prstGeom prst="rect">
            <a:avLst/>
          </a:prstGeom>
        </p:spPr>
      </p:pic>
      <p:pic>
        <p:nvPicPr>
          <p:cNvPr id="9" name="Graphic 8" descr="Head with gears">
            <a:extLst>
              <a:ext uri="{FF2B5EF4-FFF2-40B4-BE49-F238E27FC236}">
                <a16:creationId xmlns:a16="http://schemas.microsoft.com/office/drawing/2014/main" id="{49EBCFB3-D65B-4C6C-94CC-24A34D6EEFC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925054" y="4939390"/>
            <a:ext cx="354740" cy="354740"/>
          </a:xfrm>
          <a:prstGeom prst="rect">
            <a:avLst/>
          </a:prstGeom>
        </p:spPr>
      </p:pic>
      <p:pic>
        <p:nvPicPr>
          <p:cNvPr id="14" name="Graphic 13" descr="Man with kid">
            <a:extLst>
              <a:ext uri="{FF2B5EF4-FFF2-40B4-BE49-F238E27FC236}">
                <a16:creationId xmlns:a16="http://schemas.microsoft.com/office/drawing/2014/main" id="{3FD845A3-8C12-478A-80B1-A6AA3C121A7E}"/>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912206" y="4266528"/>
            <a:ext cx="385282" cy="385282"/>
          </a:xfrm>
          <a:prstGeom prst="rect">
            <a:avLst/>
          </a:prstGeom>
        </p:spPr>
      </p:pic>
      <p:pic>
        <p:nvPicPr>
          <p:cNvPr id="16" name="Graphic 15" descr="Thought bubble">
            <a:extLst>
              <a:ext uri="{FF2B5EF4-FFF2-40B4-BE49-F238E27FC236}">
                <a16:creationId xmlns:a16="http://schemas.microsoft.com/office/drawing/2014/main" id="{3406F45B-9309-430C-8675-B1A2CDE2DF4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850969" y="3166558"/>
            <a:ext cx="385282" cy="385282"/>
          </a:xfrm>
          <a:prstGeom prst="rect">
            <a:avLst/>
          </a:prstGeom>
        </p:spPr>
      </p:pic>
      <p:sp>
        <p:nvSpPr>
          <p:cNvPr id="75" name="Freeform: Shape 74">
            <a:extLst>
              <a:ext uri="{FF2B5EF4-FFF2-40B4-BE49-F238E27FC236}">
                <a16:creationId xmlns:a16="http://schemas.microsoft.com/office/drawing/2014/main" id="{96B11361-E0B3-4596-B419-FDB901737832}"/>
              </a:ext>
            </a:extLst>
          </p:cNvPr>
          <p:cNvSpPr/>
          <p:nvPr/>
        </p:nvSpPr>
        <p:spPr>
          <a:xfrm>
            <a:off x="5134188" y="4927663"/>
            <a:ext cx="1944498" cy="663151"/>
          </a:xfrm>
          <a:custGeom>
            <a:avLst/>
            <a:gdLst>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76554"/>
              <a:gd name="connsiteY0" fmla="*/ 0 h 3981450"/>
              <a:gd name="connsiteX1" fmla="*/ 3409950 w 3876554"/>
              <a:gd name="connsiteY1" fmla="*/ 2076450 h 3981450"/>
              <a:gd name="connsiteX2" fmla="*/ 3657600 w 3876554"/>
              <a:gd name="connsiteY2" fmla="*/ 3981450 h 3981450"/>
              <a:gd name="connsiteX3" fmla="*/ 38100 w 3876554"/>
              <a:gd name="connsiteY3" fmla="*/ 3962400 h 3981450"/>
              <a:gd name="connsiteX4" fmla="*/ 0 w 3876554"/>
              <a:gd name="connsiteY4" fmla="*/ 0 h 3981450"/>
              <a:gd name="connsiteX0" fmla="*/ 0 w 3916378"/>
              <a:gd name="connsiteY0" fmla="*/ 0 h 3981450"/>
              <a:gd name="connsiteX1" fmla="*/ 3409950 w 3916378"/>
              <a:gd name="connsiteY1" fmla="*/ 2076450 h 3981450"/>
              <a:gd name="connsiteX2" fmla="*/ 3657600 w 3916378"/>
              <a:gd name="connsiteY2" fmla="*/ 3981450 h 3981450"/>
              <a:gd name="connsiteX3" fmla="*/ 38100 w 3916378"/>
              <a:gd name="connsiteY3" fmla="*/ 3962400 h 3981450"/>
              <a:gd name="connsiteX4" fmla="*/ 0 w 3916378"/>
              <a:gd name="connsiteY4" fmla="*/ 0 h 3981450"/>
              <a:gd name="connsiteX0" fmla="*/ 0 w 3873335"/>
              <a:gd name="connsiteY0" fmla="*/ 0 h 3981450"/>
              <a:gd name="connsiteX1" fmla="*/ 3409950 w 3873335"/>
              <a:gd name="connsiteY1" fmla="*/ 2076450 h 3981450"/>
              <a:gd name="connsiteX2" fmla="*/ 3657600 w 3873335"/>
              <a:gd name="connsiteY2" fmla="*/ 3981450 h 3981450"/>
              <a:gd name="connsiteX3" fmla="*/ 38100 w 3873335"/>
              <a:gd name="connsiteY3" fmla="*/ 3962400 h 3981450"/>
              <a:gd name="connsiteX4" fmla="*/ 0 w 3873335"/>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38100 w 3786126"/>
              <a:gd name="connsiteY3" fmla="*/ 396240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4032226"/>
              <a:gd name="connsiteY0" fmla="*/ 0 h 4003693"/>
              <a:gd name="connsiteX1" fmla="*/ 3409950 w 4032226"/>
              <a:gd name="connsiteY1" fmla="*/ 2076450 h 4003693"/>
              <a:gd name="connsiteX2" fmla="*/ 3943350 w 4032226"/>
              <a:gd name="connsiteY2" fmla="*/ 4003693 h 4003693"/>
              <a:gd name="connsiteX3" fmla="*/ 0 w 4032226"/>
              <a:gd name="connsiteY3" fmla="*/ 3981450 h 4003693"/>
              <a:gd name="connsiteX4" fmla="*/ 0 w 4032226"/>
              <a:gd name="connsiteY4" fmla="*/ 0 h 4003693"/>
              <a:gd name="connsiteX0" fmla="*/ 0 w 3948509"/>
              <a:gd name="connsiteY0" fmla="*/ 0 h 4003693"/>
              <a:gd name="connsiteX1" fmla="*/ 3409950 w 3948509"/>
              <a:gd name="connsiteY1" fmla="*/ 2076450 h 4003693"/>
              <a:gd name="connsiteX2" fmla="*/ 3943350 w 3948509"/>
              <a:gd name="connsiteY2" fmla="*/ 4003693 h 4003693"/>
              <a:gd name="connsiteX3" fmla="*/ 0 w 3948509"/>
              <a:gd name="connsiteY3" fmla="*/ 3981450 h 4003693"/>
              <a:gd name="connsiteX4" fmla="*/ 0 w 3948509"/>
              <a:gd name="connsiteY4" fmla="*/ 0 h 4003693"/>
              <a:gd name="connsiteX0" fmla="*/ 0 w 3943350"/>
              <a:gd name="connsiteY0" fmla="*/ 0 h 4003693"/>
              <a:gd name="connsiteX1" fmla="*/ 3333750 w 3943350"/>
              <a:gd name="connsiteY1" fmla="*/ 1942994 h 4003693"/>
              <a:gd name="connsiteX2" fmla="*/ 3943350 w 3943350"/>
              <a:gd name="connsiteY2" fmla="*/ 4003693 h 4003693"/>
              <a:gd name="connsiteX3" fmla="*/ 0 w 3943350"/>
              <a:gd name="connsiteY3" fmla="*/ 3981450 h 4003693"/>
              <a:gd name="connsiteX4" fmla="*/ 0 w 3943350"/>
              <a:gd name="connsiteY4" fmla="*/ 0 h 4003693"/>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748706 w 5420344"/>
              <a:gd name="connsiteY1" fmla="*/ 1270671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173744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504564"/>
              <a:gd name="connsiteY0" fmla="*/ 0 h 3981450"/>
              <a:gd name="connsiteX1" fmla="*/ 1737448 w 5504564"/>
              <a:gd name="connsiteY1" fmla="*/ 773420 h 3981450"/>
              <a:gd name="connsiteX2" fmla="*/ 3195575 w 5504564"/>
              <a:gd name="connsiteY2" fmla="*/ 2335785 h 3981450"/>
              <a:gd name="connsiteX3" fmla="*/ 5420344 w 5504564"/>
              <a:gd name="connsiteY3" fmla="*/ 3957770 h 3981450"/>
              <a:gd name="connsiteX4" fmla="*/ 0 w 5504564"/>
              <a:gd name="connsiteY4" fmla="*/ 3981450 h 3981450"/>
              <a:gd name="connsiteX5" fmla="*/ 0 w 5504564"/>
              <a:gd name="connsiteY5" fmla="*/ 0 h 3981450"/>
              <a:gd name="connsiteX0" fmla="*/ 0 w 5518813"/>
              <a:gd name="connsiteY0" fmla="*/ 0 h 3981450"/>
              <a:gd name="connsiteX1" fmla="*/ 1737448 w 5518813"/>
              <a:gd name="connsiteY1" fmla="*/ 773420 h 3981450"/>
              <a:gd name="connsiteX2" fmla="*/ 3566370 w 5518813"/>
              <a:gd name="connsiteY2" fmla="*/ 3306607 h 3981450"/>
              <a:gd name="connsiteX3" fmla="*/ 5420344 w 5518813"/>
              <a:gd name="connsiteY3" fmla="*/ 3957770 h 3981450"/>
              <a:gd name="connsiteX4" fmla="*/ 0 w 5518813"/>
              <a:gd name="connsiteY4" fmla="*/ 3981450 h 3981450"/>
              <a:gd name="connsiteX5" fmla="*/ 0 w 5518813"/>
              <a:gd name="connsiteY5" fmla="*/ 0 h 3981450"/>
              <a:gd name="connsiteX0" fmla="*/ 0 w 5420344"/>
              <a:gd name="connsiteY0" fmla="*/ 0 h 3981450"/>
              <a:gd name="connsiteX1" fmla="*/ 1737448 w 5420344"/>
              <a:gd name="connsiteY1" fmla="*/ 773420 h 3981450"/>
              <a:gd name="connsiteX2" fmla="*/ 3566370 w 5420344"/>
              <a:gd name="connsiteY2" fmla="*/ 3306607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737448 w 5420344"/>
              <a:gd name="connsiteY1" fmla="*/ 773420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737448 w 5420344"/>
              <a:gd name="connsiteY1" fmla="*/ 773420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810448 w 5420344"/>
              <a:gd name="connsiteY1" fmla="*/ 307247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810448 w 5420344"/>
              <a:gd name="connsiteY1" fmla="*/ 307247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20344" h="3981450">
                <a:moveTo>
                  <a:pt x="0" y="0"/>
                </a:moveTo>
                <a:cubicBezTo>
                  <a:pt x="1112570" y="2254609"/>
                  <a:pt x="1074477" y="-282701"/>
                  <a:pt x="1810448" y="307247"/>
                </a:cubicBezTo>
                <a:cubicBezTo>
                  <a:pt x="2546419" y="897195"/>
                  <a:pt x="2647281" y="2589413"/>
                  <a:pt x="3261097" y="3120138"/>
                </a:cubicBezTo>
                <a:cubicBezTo>
                  <a:pt x="3874913" y="3650863"/>
                  <a:pt x="3955389" y="2261667"/>
                  <a:pt x="5420344" y="3957770"/>
                </a:cubicBezTo>
                <a:lnTo>
                  <a:pt x="0" y="3981450"/>
                </a:lnTo>
                <a:lnTo>
                  <a:pt x="0" y="0"/>
                </a:lnTo>
                <a:close/>
              </a:path>
            </a:pathLst>
          </a:custGeom>
          <a:solidFill>
            <a:schemeClr val="accent6">
              <a:lumMod val="20000"/>
              <a:lumOff val="80000"/>
              <a:alpha val="61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srgbClr val="FFFFFF"/>
              </a:solidFill>
              <a:effectLst/>
              <a:uLnTx/>
              <a:uFillTx/>
              <a:ea typeface="+mn-ea"/>
              <a:cs typeface="+mn-cs"/>
            </a:endParaRPr>
          </a:p>
        </p:txBody>
      </p:sp>
      <p:grpSp>
        <p:nvGrpSpPr>
          <p:cNvPr id="41" name="Group 40">
            <a:extLst>
              <a:ext uri="{FF2B5EF4-FFF2-40B4-BE49-F238E27FC236}">
                <a16:creationId xmlns:a16="http://schemas.microsoft.com/office/drawing/2014/main" id="{BF4DEE23-0A8E-492A-AFC5-38D2A8F4AF98}"/>
              </a:ext>
            </a:extLst>
          </p:cNvPr>
          <p:cNvGrpSpPr/>
          <p:nvPr/>
        </p:nvGrpSpPr>
        <p:grpSpPr>
          <a:xfrm>
            <a:off x="5155058" y="3621293"/>
            <a:ext cx="1859232" cy="1840009"/>
            <a:chOff x="3322172" y="1062114"/>
            <a:chExt cx="5485197" cy="5795886"/>
          </a:xfrm>
          <a:effectLst>
            <a:outerShdw blurRad="1270000" dist="38100" dir="2700000" algn="tl" rotWithShape="0">
              <a:prstClr val="black">
                <a:alpha val="20000"/>
              </a:prstClr>
            </a:outerShdw>
          </a:effectLst>
        </p:grpSpPr>
        <p:sp>
          <p:nvSpPr>
            <p:cNvPr id="42" name="Oval 49">
              <a:extLst>
                <a:ext uri="{FF2B5EF4-FFF2-40B4-BE49-F238E27FC236}">
                  <a16:creationId xmlns:a16="http://schemas.microsoft.com/office/drawing/2014/main" id="{55477314-78E2-495C-8848-F0EABB6FAE7D}"/>
                </a:ext>
              </a:extLst>
            </p:cNvPr>
            <p:cNvSpPr>
              <a:spLocks noChangeArrowheads="1"/>
            </p:cNvSpPr>
            <p:nvPr/>
          </p:nvSpPr>
          <p:spPr bwMode="auto">
            <a:xfrm>
              <a:off x="3322172" y="3100028"/>
              <a:ext cx="1935542"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43" name="Oval 50">
              <a:extLst>
                <a:ext uri="{FF2B5EF4-FFF2-40B4-BE49-F238E27FC236}">
                  <a16:creationId xmlns:a16="http://schemas.microsoft.com/office/drawing/2014/main" id="{4B2F0F8B-7F43-4172-B890-FAFE9ADCCC0A}"/>
                </a:ext>
              </a:extLst>
            </p:cNvPr>
            <p:cNvSpPr>
              <a:spLocks noChangeArrowheads="1"/>
            </p:cNvSpPr>
            <p:nvPr/>
          </p:nvSpPr>
          <p:spPr bwMode="auto">
            <a:xfrm>
              <a:off x="3729592" y="2343974"/>
              <a:ext cx="1935542"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46" name="Oval 51">
              <a:extLst>
                <a:ext uri="{FF2B5EF4-FFF2-40B4-BE49-F238E27FC236}">
                  <a16:creationId xmlns:a16="http://schemas.microsoft.com/office/drawing/2014/main" id="{3187BC82-0B0C-4075-8411-D893B26ADCF8}"/>
                </a:ext>
              </a:extLst>
            </p:cNvPr>
            <p:cNvSpPr>
              <a:spLocks noChangeArrowheads="1"/>
            </p:cNvSpPr>
            <p:nvPr/>
          </p:nvSpPr>
          <p:spPr bwMode="auto">
            <a:xfrm>
              <a:off x="4555083" y="1062114"/>
              <a:ext cx="1934198"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47" name="Oval 52">
              <a:extLst>
                <a:ext uri="{FF2B5EF4-FFF2-40B4-BE49-F238E27FC236}">
                  <a16:creationId xmlns:a16="http://schemas.microsoft.com/office/drawing/2014/main" id="{379E8A0E-6E20-4286-879D-6E3EBCF7F12B}"/>
                </a:ext>
              </a:extLst>
            </p:cNvPr>
            <p:cNvSpPr>
              <a:spLocks noChangeArrowheads="1"/>
            </p:cNvSpPr>
            <p:nvPr/>
          </p:nvSpPr>
          <p:spPr bwMode="auto">
            <a:xfrm>
              <a:off x="6191301" y="1490295"/>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48" name="Oval 53">
              <a:extLst>
                <a:ext uri="{FF2B5EF4-FFF2-40B4-BE49-F238E27FC236}">
                  <a16:creationId xmlns:a16="http://schemas.microsoft.com/office/drawing/2014/main" id="{08328A62-DA3D-4CBF-9CAD-2A34676ED590}"/>
                </a:ext>
              </a:extLst>
            </p:cNvPr>
            <p:cNvSpPr>
              <a:spLocks noChangeArrowheads="1"/>
            </p:cNvSpPr>
            <p:nvPr/>
          </p:nvSpPr>
          <p:spPr bwMode="auto">
            <a:xfrm>
              <a:off x="6677199" y="1982906"/>
              <a:ext cx="1935542" cy="1932857"/>
            </a:xfrm>
            <a:prstGeom prst="ellipse">
              <a:avLst/>
            </a:prstGeom>
            <a:solidFill>
              <a:schemeClr val="accent6">
                <a:lumMod val="20000"/>
                <a:lumOff val="8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49" name="Oval 54">
              <a:extLst>
                <a:ext uri="{FF2B5EF4-FFF2-40B4-BE49-F238E27FC236}">
                  <a16:creationId xmlns:a16="http://schemas.microsoft.com/office/drawing/2014/main" id="{293417D3-0DFB-40F0-AF15-E12642A4B417}"/>
                </a:ext>
              </a:extLst>
            </p:cNvPr>
            <p:cNvSpPr>
              <a:spLocks noChangeArrowheads="1"/>
            </p:cNvSpPr>
            <p:nvPr/>
          </p:nvSpPr>
          <p:spPr bwMode="auto">
            <a:xfrm>
              <a:off x="6874512" y="3033896"/>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51" name="Oval 55">
              <a:extLst>
                <a:ext uri="{FF2B5EF4-FFF2-40B4-BE49-F238E27FC236}">
                  <a16:creationId xmlns:a16="http://schemas.microsoft.com/office/drawing/2014/main" id="{65FE7289-EA41-45CB-B1E6-CB44C2BEDA52}"/>
                </a:ext>
              </a:extLst>
            </p:cNvPr>
            <p:cNvSpPr>
              <a:spLocks noChangeArrowheads="1"/>
            </p:cNvSpPr>
            <p:nvPr/>
          </p:nvSpPr>
          <p:spPr bwMode="auto">
            <a:xfrm>
              <a:off x="4976554" y="2621822"/>
              <a:ext cx="2179833" cy="2177148"/>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52" name="Freeform 48">
              <a:extLst>
                <a:ext uri="{FF2B5EF4-FFF2-40B4-BE49-F238E27FC236}">
                  <a16:creationId xmlns:a16="http://schemas.microsoft.com/office/drawing/2014/main" id="{FFE2C0D0-A639-4C5D-B327-B4CAA1B9748A}"/>
                </a:ext>
              </a:extLst>
            </p:cNvPr>
            <p:cNvSpPr>
              <a:spLocks/>
            </p:cNvSpPr>
            <p:nvPr/>
          </p:nvSpPr>
          <p:spPr bwMode="auto">
            <a:xfrm>
              <a:off x="4273208" y="2067468"/>
              <a:ext cx="3722092" cy="4790532"/>
            </a:xfrm>
            <a:custGeom>
              <a:avLst/>
              <a:gdLst>
                <a:gd name="T0" fmla="*/ 662 w 1554"/>
                <a:gd name="T1" fmla="*/ 2003 h 2003"/>
                <a:gd name="T2" fmla="*/ 582 w 1554"/>
                <a:gd name="T3" fmla="*/ 1732 h 2003"/>
                <a:gd name="T4" fmla="*/ 634 w 1554"/>
                <a:gd name="T5" fmla="*/ 1455 h 2003"/>
                <a:gd name="T6" fmla="*/ 725 w 1554"/>
                <a:gd name="T7" fmla="*/ 1227 h 2003"/>
                <a:gd name="T8" fmla="*/ 393 w 1554"/>
                <a:gd name="T9" fmla="*/ 1039 h 2003"/>
                <a:gd name="T10" fmla="*/ 0 w 1554"/>
                <a:gd name="T11" fmla="*/ 1009 h 2003"/>
                <a:gd name="T12" fmla="*/ 363 w 1554"/>
                <a:gd name="T13" fmla="*/ 1009 h 2003"/>
                <a:gd name="T14" fmla="*/ 237 w 1554"/>
                <a:gd name="T15" fmla="*/ 807 h 2003"/>
                <a:gd name="T16" fmla="*/ 66 w 1554"/>
                <a:gd name="T17" fmla="*/ 651 h 2003"/>
                <a:gd name="T18" fmla="*/ 222 w 1554"/>
                <a:gd name="T19" fmla="*/ 774 h 2003"/>
                <a:gd name="T20" fmla="*/ 191 w 1554"/>
                <a:gd name="T21" fmla="*/ 472 h 2003"/>
                <a:gd name="T22" fmla="*/ 332 w 1554"/>
                <a:gd name="T23" fmla="*/ 873 h 2003"/>
                <a:gd name="T24" fmla="*/ 373 w 1554"/>
                <a:gd name="T25" fmla="*/ 737 h 2003"/>
                <a:gd name="T26" fmla="*/ 363 w 1554"/>
                <a:gd name="T27" fmla="*/ 908 h 2003"/>
                <a:gd name="T28" fmla="*/ 778 w 1554"/>
                <a:gd name="T29" fmla="*/ 1116 h 2003"/>
                <a:gd name="T30" fmla="*/ 786 w 1554"/>
                <a:gd name="T31" fmla="*/ 671 h 2003"/>
                <a:gd name="T32" fmla="*/ 662 w 1554"/>
                <a:gd name="T33" fmla="*/ 440 h 2003"/>
                <a:gd name="T34" fmla="*/ 598 w 1554"/>
                <a:gd name="T35" fmla="*/ 164 h 2003"/>
                <a:gd name="T36" fmla="*/ 476 w 1554"/>
                <a:gd name="T37" fmla="*/ 20 h 2003"/>
                <a:gd name="T38" fmla="*/ 601 w 1554"/>
                <a:gd name="T39" fmla="*/ 139 h 2003"/>
                <a:gd name="T40" fmla="*/ 640 w 1554"/>
                <a:gd name="T41" fmla="*/ 0 h 2003"/>
                <a:gd name="T42" fmla="*/ 708 w 1554"/>
                <a:gd name="T43" fmla="*/ 400 h 2003"/>
                <a:gd name="T44" fmla="*/ 927 w 1554"/>
                <a:gd name="T45" fmla="*/ 134 h 2003"/>
                <a:gd name="T46" fmla="*/ 737 w 1554"/>
                <a:gd name="T47" fmla="*/ 446 h 2003"/>
                <a:gd name="T48" fmla="*/ 952 w 1554"/>
                <a:gd name="T49" fmla="*/ 994 h 2003"/>
                <a:gd name="T50" fmla="*/ 1160 w 1554"/>
                <a:gd name="T51" fmla="*/ 840 h 2003"/>
                <a:gd name="T52" fmla="*/ 1133 w 1554"/>
                <a:gd name="T53" fmla="*/ 676 h 2003"/>
                <a:gd name="T54" fmla="*/ 1187 w 1554"/>
                <a:gd name="T55" fmla="*/ 810 h 2003"/>
                <a:gd name="T56" fmla="*/ 1365 w 1554"/>
                <a:gd name="T57" fmla="*/ 336 h 2003"/>
                <a:gd name="T58" fmla="*/ 1312 w 1554"/>
                <a:gd name="T59" fmla="*/ 698 h 2003"/>
                <a:gd name="T60" fmla="*/ 1481 w 1554"/>
                <a:gd name="T61" fmla="*/ 587 h 2003"/>
                <a:gd name="T62" fmla="*/ 1298 w 1554"/>
                <a:gd name="T63" fmla="*/ 731 h 2003"/>
                <a:gd name="T64" fmla="*/ 1177 w 1554"/>
                <a:gd name="T65" fmla="*/ 939 h 2003"/>
                <a:gd name="T66" fmla="*/ 1554 w 1554"/>
                <a:gd name="T67" fmla="*/ 904 h 2003"/>
                <a:gd name="T68" fmla="*/ 1143 w 1554"/>
                <a:gd name="T69" fmla="*/ 973 h 2003"/>
                <a:gd name="T70" fmla="*/ 922 w 1554"/>
                <a:gd name="T71" fmla="*/ 1117 h 2003"/>
                <a:gd name="T72" fmla="*/ 836 w 1554"/>
                <a:gd name="T73" fmla="*/ 1653 h 2003"/>
                <a:gd name="T74" fmla="*/ 980 w 1554"/>
                <a:gd name="T75" fmla="*/ 2003 h 2003"/>
                <a:gd name="T76" fmla="*/ 662 w 1554"/>
                <a:gd name="T77" fmla="*/ 2003 h 2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4" h="2003">
                  <a:moveTo>
                    <a:pt x="662" y="2003"/>
                  </a:moveTo>
                  <a:cubicBezTo>
                    <a:pt x="662" y="2003"/>
                    <a:pt x="589" y="1844"/>
                    <a:pt x="582" y="1732"/>
                  </a:cubicBezTo>
                  <a:cubicBezTo>
                    <a:pt x="582" y="1732"/>
                    <a:pt x="572" y="1599"/>
                    <a:pt x="634" y="1455"/>
                  </a:cubicBezTo>
                  <a:cubicBezTo>
                    <a:pt x="634" y="1455"/>
                    <a:pt x="669" y="1358"/>
                    <a:pt x="725" y="1227"/>
                  </a:cubicBezTo>
                  <a:cubicBezTo>
                    <a:pt x="725" y="1227"/>
                    <a:pt x="531" y="1192"/>
                    <a:pt x="393" y="1039"/>
                  </a:cubicBezTo>
                  <a:cubicBezTo>
                    <a:pt x="393" y="1039"/>
                    <a:pt x="202" y="1133"/>
                    <a:pt x="0" y="1009"/>
                  </a:cubicBezTo>
                  <a:cubicBezTo>
                    <a:pt x="0" y="1009"/>
                    <a:pt x="212" y="1095"/>
                    <a:pt x="363" y="1009"/>
                  </a:cubicBezTo>
                  <a:cubicBezTo>
                    <a:pt x="363" y="1009"/>
                    <a:pt x="276" y="915"/>
                    <a:pt x="237" y="807"/>
                  </a:cubicBezTo>
                  <a:cubicBezTo>
                    <a:pt x="237" y="807"/>
                    <a:pt x="149" y="792"/>
                    <a:pt x="66" y="651"/>
                  </a:cubicBezTo>
                  <a:cubicBezTo>
                    <a:pt x="66" y="651"/>
                    <a:pt x="161" y="768"/>
                    <a:pt x="222" y="774"/>
                  </a:cubicBezTo>
                  <a:cubicBezTo>
                    <a:pt x="222" y="774"/>
                    <a:pt x="158" y="641"/>
                    <a:pt x="191" y="472"/>
                  </a:cubicBezTo>
                  <a:cubicBezTo>
                    <a:pt x="191" y="472"/>
                    <a:pt x="182" y="702"/>
                    <a:pt x="332" y="873"/>
                  </a:cubicBezTo>
                  <a:cubicBezTo>
                    <a:pt x="332" y="873"/>
                    <a:pt x="360" y="846"/>
                    <a:pt x="373" y="737"/>
                  </a:cubicBezTo>
                  <a:cubicBezTo>
                    <a:pt x="373" y="737"/>
                    <a:pt x="404" y="826"/>
                    <a:pt x="363" y="908"/>
                  </a:cubicBezTo>
                  <a:cubicBezTo>
                    <a:pt x="363" y="908"/>
                    <a:pt x="498" y="1092"/>
                    <a:pt x="778" y="1116"/>
                  </a:cubicBezTo>
                  <a:cubicBezTo>
                    <a:pt x="778" y="1116"/>
                    <a:pt x="903" y="846"/>
                    <a:pt x="786" y="671"/>
                  </a:cubicBezTo>
                  <a:cubicBezTo>
                    <a:pt x="662" y="440"/>
                    <a:pt x="662" y="440"/>
                    <a:pt x="662" y="440"/>
                  </a:cubicBezTo>
                  <a:cubicBezTo>
                    <a:pt x="662" y="440"/>
                    <a:pt x="590" y="310"/>
                    <a:pt x="598" y="164"/>
                  </a:cubicBezTo>
                  <a:cubicBezTo>
                    <a:pt x="598" y="164"/>
                    <a:pt x="512" y="152"/>
                    <a:pt x="476" y="20"/>
                  </a:cubicBezTo>
                  <a:cubicBezTo>
                    <a:pt x="476" y="20"/>
                    <a:pt x="542" y="145"/>
                    <a:pt x="601" y="139"/>
                  </a:cubicBezTo>
                  <a:cubicBezTo>
                    <a:pt x="601" y="139"/>
                    <a:pt x="614" y="37"/>
                    <a:pt x="640" y="0"/>
                  </a:cubicBezTo>
                  <a:cubicBezTo>
                    <a:pt x="640" y="0"/>
                    <a:pt x="567" y="208"/>
                    <a:pt x="708" y="400"/>
                  </a:cubicBezTo>
                  <a:cubicBezTo>
                    <a:pt x="708" y="400"/>
                    <a:pt x="874" y="388"/>
                    <a:pt x="927" y="134"/>
                  </a:cubicBezTo>
                  <a:cubicBezTo>
                    <a:pt x="927" y="134"/>
                    <a:pt x="938" y="377"/>
                    <a:pt x="737" y="446"/>
                  </a:cubicBezTo>
                  <a:cubicBezTo>
                    <a:pt x="737" y="446"/>
                    <a:pt x="994" y="748"/>
                    <a:pt x="952" y="994"/>
                  </a:cubicBezTo>
                  <a:cubicBezTo>
                    <a:pt x="952" y="994"/>
                    <a:pt x="1104" y="933"/>
                    <a:pt x="1160" y="840"/>
                  </a:cubicBezTo>
                  <a:cubicBezTo>
                    <a:pt x="1160" y="840"/>
                    <a:pt x="1112" y="785"/>
                    <a:pt x="1133" y="676"/>
                  </a:cubicBezTo>
                  <a:cubicBezTo>
                    <a:pt x="1133" y="676"/>
                    <a:pt x="1141" y="798"/>
                    <a:pt x="1187" y="810"/>
                  </a:cubicBezTo>
                  <a:cubicBezTo>
                    <a:pt x="1187" y="810"/>
                    <a:pt x="1323" y="668"/>
                    <a:pt x="1365" y="336"/>
                  </a:cubicBezTo>
                  <a:cubicBezTo>
                    <a:pt x="1365" y="336"/>
                    <a:pt x="1379" y="549"/>
                    <a:pt x="1312" y="698"/>
                  </a:cubicBezTo>
                  <a:cubicBezTo>
                    <a:pt x="1312" y="698"/>
                    <a:pt x="1426" y="710"/>
                    <a:pt x="1481" y="587"/>
                  </a:cubicBezTo>
                  <a:cubicBezTo>
                    <a:pt x="1481" y="587"/>
                    <a:pt x="1434" y="738"/>
                    <a:pt x="1298" y="731"/>
                  </a:cubicBezTo>
                  <a:cubicBezTo>
                    <a:pt x="1298" y="731"/>
                    <a:pt x="1240" y="876"/>
                    <a:pt x="1177" y="939"/>
                  </a:cubicBezTo>
                  <a:cubicBezTo>
                    <a:pt x="1177" y="939"/>
                    <a:pt x="1295" y="1037"/>
                    <a:pt x="1554" y="904"/>
                  </a:cubicBezTo>
                  <a:cubicBezTo>
                    <a:pt x="1554" y="904"/>
                    <a:pt x="1343" y="1066"/>
                    <a:pt x="1143" y="973"/>
                  </a:cubicBezTo>
                  <a:cubicBezTo>
                    <a:pt x="1143" y="973"/>
                    <a:pt x="1058" y="1072"/>
                    <a:pt x="922" y="1117"/>
                  </a:cubicBezTo>
                  <a:cubicBezTo>
                    <a:pt x="922" y="1117"/>
                    <a:pt x="814" y="1484"/>
                    <a:pt x="836" y="1653"/>
                  </a:cubicBezTo>
                  <a:cubicBezTo>
                    <a:pt x="836" y="1653"/>
                    <a:pt x="875" y="1845"/>
                    <a:pt x="980" y="2003"/>
                  </a:cubicBezTo>
                  <a:lnTo>
                    <a:pt x="662" y="2003"/>
                  </a:lnTo>
                  <a:close/>
                </a:path>
              </a:pathLst>
            </a:custGeom>
            <a:gradFill flip="none" rotWithShape="1">
              <a:gsLst>
                <a:gs pos="0">
                  <a:schemeClr val="bg1">
                    <a:lumMod val="95000"/>
                  </a:schemeClr>
                </a:gs>
                <a:gs pos="100000">
                  <a:schemeClr val="bg1">
                    <a:shade val="100000"/>
                    <a:satMod val="11500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grpSp>
      <p:sp>
        <p:nvSpPr>
          <p:cNvPr id="19" name="Rectangle 18">
            <a:extLst>
              <a:ext uri="{FF2B5EF4-FFF2-40B4-BE49-F238E27FC236}">
                <a16:creationId xmlns:a16="http://schemas.microsoft.com/office/drawing/2014/main" id="{EA0A083A-7F93-4DEB-801E-6C06B6E4ED7A}"/>
              </a:ext>
            </a:extLst>
          </p:cNvPr>
          <p:cNvSpPr/>
          <p:nvPr/>
        </p:nvSpPr>
        <p:spPr>
          <a:xfrm>
            <a:off x="4389550" y="2421932"/>
            <a:ext cx="3437352" cy="962315"/>
          </a:xfrm>
          <a:prstGeom prst="rect">
            <a:avLst/>
          </a:prstGeom>
        </p:spPr>
        <p:txBody>
          <a:bodyPr wrap="square">
            <a:spAutoFit/>
          </a:bodyPr>
          <a:lstStyle/>
          <a:p>
            <a:pPr algn="ctr">
              <a:lnSpc>
                <a:spcPct val="90000"/>
              </a:lnSpc>
              <a:spcBef>
                <a:spcPts val="750"/>
              </a:spcBef>
            </a:pPr>
            <a:r>
              <a:rPr lang="en-US" sz="1600" b="1">
                <a:solidFill>
                  <a:srgbClr val="98C47A"/>
                </a:solidFill>
                <a:ea typeface="Roboto Condensed" panose="02000000000000000000" pitchFamily="2" charset="0"/>
              </a:rPr>
              <a:t>Health &amp; Wellbeing </a:t>
            </a:r>
          </a:p>
          <a:p>
            <a:pPr algn="ctr">
              <a:lnSpc>
                <a:spcPct val="90000"/>
              </a:lnSpc>
              <a:spcBef>
                <a:spcPts val="750"/>
              </a:spcBef>
            </a:pPr>
            <a:r>
              <a:rPr lang="en-US" sz="1600" b="1">
                <a:solidFill>
                  <a:srgbClr val="98C47A"/>
                </a:solidFill>
                <a:ea typeface="Roboto Condensed" panose="02000000000000000000" pitchFamily="2" charset="0"/>
              </a:rPr>
              <a:t>Apps for NHS England </a:t>
            </a:r>
          </a:p>
          <a:p>
            <a:pPr algn="ctr">
              <a:lnSpc>
                <a:spcPct val="90000"/>
              </a:lnSpc>
              <a:spcBef>
                <a:spcPts val="750"/>
              </a:spcBef>
            </a:pPr>
            <a:r>
              <a:rPr lang="en-US" sz="1600" b="1">
                <a:solidFill>
                  <a:srgbClr val="98C47A"/>
                </a:solidFill>
                <a:ea typeface="Roboto Condensed" panose="02000000000000000000" pitchFamily="2" charset="0"/>
              </a:rPr>
              <a:t>&amp; Improvement</a:t>
            </a:r>
          </a:p>
        </p:txBody>
      </p:sp>
      <p:sp>
        <p:nvSpPr>
          <p:cNvPr id="36" name="TextBox 35">
            <a:extLst>
              <a:ext uri="{FF2B5EF4-FFF2-40B4-BE49-F238E27FC236}">
                <a16:creationId xmlns:a16="http://schemas.microsoft.com/office/drawing/2014/main" id="{BDD4AE1F-1760-1F8F-ADDC-E66AF9F58FE0}"/>
              </a:ext>
            </a:extLst>
          </p:cNvPr>
          <p:cNvSpPr txBox="1"/>
          <p:nvPr/>
        </p:nvSpPr>
        <p:spPr>
          <a:xfrm>
            <a:off x="8273421" y="5120833"/>
            <a:ext cx="3751086" cy="963341"/>
          </a:xfrm>
          <a:prstGeom prst="rect">
            <a:avLst/>
          </a:prstGeom>
          <a:noFill/>
        </p:spPr>
        <p:txBody>
          <a:bodyPr wrap="square" rtlCol="0">
            <a:spAutoFit/>
          </a:bodyPr>
          <a:lstStyle/>
          <a:p>
            <a:pPr>
              <a:lnSpc>
                <a:spcPct val="90000"/>
              </a:lnSpc>
              <a:spcBef>
                <a:spcPts val="750"/>
              </a:spcBef>
            </a:pPr>
            <a:r>
              <a:rPr lang="en-US" sz="1400" b="1">
                <a:solidFill>
                  <a:srgbClr val="98C47A"/>
                </a:solidFill>
                <a:ea typeface="Roboto Condensed" panose="02000000000000000000" pitchFamily="2" charset="0"/>
              </a:rPr>
              <a:t>Peppy Health</a:t>
            </a:r>
          </a:p>
          <a:p>
            <a:r>
              <a:rPr lang="en-GB" sz="1100"/>
              <a:t>Peppy Menopause is a safe space where people can talk about all their menopause symptoms, concerns and treatment options with highly trained and accredited expert menopause practitioners.</a:t>
            </a:r>
            <a:endParaRPr lang="en-IN" sz="1100"/>
          </a:p>
        </p:txBody>
      </p:sp>
      <p:pic>
        <p:nvPicPr>
          <p:cNvPr id="4" name="Graphic 3" descr="Chat bubble with solid fill">
            <a:extLst>
              <a:ext uri="{FF2B5EF4-FFF2-40B4-BE49-F238E27FC236}">
                <a16:creationId xmlns:a16="http://schemas.microsoft.com/office/drawing/2014/main" id="{FC6CB68D-1C41-D1C5-CE15-911A37B7EDF6}"/>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875539" y="5366498"/>
            <a:ext cx="421949" cy="421949"/>
          </a:xfrm>
          <a:prstGeom prst="rect">
            <a:avLst/>
          </a:prstGeom>
        </p:spPr>
      </p:pic>
    </p:spTree>
    <p:extLst>
      <p:ext uri="{BB962C8B-B14F-4D97-AF65-F5344CB8AC3E}">
        <p14:creationId xmlns:p14="http://schemas.microsoft.com/office/powerpoint/2010/main" val="38791547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2000" fill="hold"/>
                                        <p:tgtEl>
                                          <p:spTgt spid="30"/>
                                        </p:tgtEl>
                                        <p:attrNameLst>
                                          <p:attrName>ppt_x</p:attrName>
                                        </p:attrNameLst>
                                      </p:cBhvr>
                                      <p:tavLst>
                                        <p:tav tm="0">
                                          <p:val>
                                            <p:strVal val="#ppt_x"/>
                                          </p:val>
                                        </p:tav>
                                        <p:tav tm="100000">
                                          <p:val>
                                            <p:strVal val="#ppt_x"/>
                                          </p:val>
                                        </p:tav>
                                      </p:tavLst>
                                    </p:anim>
                                    <p:anim calcmode="lin" valueType="num">
                                      <p:cBhvr>
                                        <p:cTn id="8" dur="2000" fill="hold"/>
                                        <p:tgtEl>
                                          <p:spTgt spid="30"/>
                                        </p:tgtEl>
                                        <p:attrNameLst>
                                          <p:attrName>ppt_y</p:attrName>
                                        </p:attrNameLst>
                                      </p:cBhvr>
                                      <p:tavLst>
                                        <p:tav tm="0">
                                          <p:val>
                                            <p:strVal val="#ppt_y-#ppt_h/2"/>
                                          </p:val>
                                        </p:tav>
                                        <p:tav tm="100000">
                                          <p:val>
                                            <p:strVal val="#ppt_y"/>
                                          </p:val>
                                        </p:tav>
                                      </p:tavLst>
                                    </p:anim>
                                    <p:anim calcmode="lin" valueType="num">
                                      <p:cBhvr>
                                        <p:cTn id="9" dur="2000" fill="hold"/>
                                        <p:tgtEl>
                                          <p:spTgt spid="30"/>
                                        </p:tgtEl>
                                        <p:attrNameLst>
                                          <p:attrName>ppt_w</p:attrName>
                                        </p:attrNameLst>
                                      </p:cBhvr>
                                      <p:tavLst>
                                        <p:tav tm="0">
                                          <p:val>
                                            <p:strVal val="#ppt_w"/>
                                          </p:val>
                                        </p:tav>
                                        <p:tav tm="100000">
                                          <p:val>
                                            <p:strVal val="#ppt_w"/>
                                          </p:val>
                                        </p:tav>
                                      </p:tavLst>
                                    </p:anim>
                                    <p:anim calcmode="lin" valueType="num">
                                      <p:cBhvr>
                                        <p:cTn id="10" dur="2000" fill="hold"/>
                                        <p:tgtEl>
                                          <p:spTgt spid="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Freeform: Shape 170">
            <a:extLst>
              <a:ext uri="{FF2B5EF4-FFF2-40B4-BE49-F238E27FC236}">
                <a16:creationId xmlns:a16="http://schemas.microsoft.com/office/drawing/2014/main" id="{17F8E28A-1FD6-44F1-AEFC-429753779A52}"/>
              </a:ext>
            </a:extLst>
          </p:cNvPr>
          <p:cNvSpPr/>
          <p:nvPr/>
        </p:nvSpPr>
        <p:spPr>
          <a:xfrm flipH="1">
            <a:off x="8836351" y="6443901"/>
            <a:ext cx="3358299" cy="428140"/>
          </a:xfrm>
          <a:custGeom>
            <a:avLst/>
            <a:gdLst>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16138"/>
              <a:gd name="connsiteY0" fmla="*/ 0 h 3981450"/>
              <a:gd name="connsiteX1" fmla="*/ 3238500 w 3816138"/>
              <a:gd name="connsiteY1" fmla="*/ 1809750 h 3981450"/>
              <a:gd name="connsiteX2" fmla="*/ 3657600 w 3816138"/>
              <a:gd name="connsiteY2" fmla="*/ 3981450 h 3981450"/>
              <a:gd name="connsiteX3" fmla="*/ 38100 w 3816138"/>
              <a:gd name="connsiteY3" fmla="*/ 3962400 h 3981450"/>
              <a:gd name="connsiteX4" fmla="*/ 0 w 3816138"/>
              <a:gd name="connsiteY4" fmla="*/ 0 h 3981450"/>
              <a:gd name="connsiteX0" fmla="*/ 0 w 3876554"/>
              <a:gd name="connsiteY0" fmla="*/ 0 h 3981450"/>
              <a:gd name="connsiteX1" fmla="*/ 3409950 w 3876554"/>
              <a:gd name="connsiteY1" fmla="*/ 2076450 h 3981450"/>
              <a:gd name="connsiteX2" fmla="*/ 3657600 w 3876554"/>
              <a:gd name="connsiteY2" fmla="*/ 3981450 h 3981450"/>
              <a:gd name="connsiteX3" fmla="*/ 38100 w 3876554"/>
              <a:gd name="connsiteY3" fmla="*/ 3962400 h 3981450"/>
              <a:gd name="connsiteX4" fmla="*/ 0 w 3876554"/>
              <a:gd name="connsiteY4" fmla="*/ 0 h 3981450"/>
              <a:gd name="connsiteX0" fmla="*/ 0 w 3916378"/>
              <a:gd name="connsiteY0" fmla="*/ 0 h 3981450"/>
              <a:gd name="connsiteX1" fmla="*/ 3409950 w 3916378"/>
              <a:gd name="connsiteY1" fmla="*/ 2076450 h 3981450"/>
              <a:gd name="connsiteX2" fmla="*/ 3657600 w 3916378"/>
              <a:gd name="connsiteY2" fmla="*/ 3981450 h 3981450"/>
              <a:gd name="connsiteX3" fmla="*/ 38100 w 3916378"/>
              <a:gd name="connsiteY3" fmla="*/ 3962400 h 3981450"/>
              <a:gd name="connsiteX4" fmla="*/ 0 w 3916378"/>
              <a:gd name="connsiteY4" fmla="*/ 0 h 3981450"/>
              <a:gd name="connsiteX0" fmla="*/ 0 w 3873335"/>
              <a:gd name="connsiteY0" fmla="*/ 0 h 3981450"/>
              <a:gd name="connsiteX1" fmla="*/ 3409950 w 3873335"/>
              <a:gd name="connsiteY1" fmla="*/ 2076450 h 3981450"/>
              <a:gd name="connsiteX2" fmla="*/ 3657600 w 3873335"/>
              <a:gd name="connsiteY2" fmla="*/ 3981450 h 3981450"/>
              <a:gd name="connsiteX3" fmla="*/ 38100 w 3873335"/>
              <a:gd name="connsiteY3" fmla="*/ 3962400 h 3981450"/>
              <a:gd name="connsiteX4" fmla="*/ 0 w 3873335"/>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38100 w 3786126"/>
              <a:gd name="connsiteY3" fmla="*/ 396240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3786126"/>
              <a:gd name="connsiteY0" fmla="*/ 0 h 3981450"/>
              <a:gd name="connsiteX1" fmla="*/ 3409950 w 3786126"/>
              <a:gd name="connsiteY1" fmla="*/ 2076450 h 3981450"/>
              <a:gd name="connsiteX2" fmla="*/ 3657600 w 3786126"/>
              <a:gd name="connsiteY2" fmla="*/ 3981450 h 3981450"/>
              <a:gd name="connsiteX3" fmla="*/ 0 w 3786126"/>
              <a:gd name="connsiteY3" fmla="*/ 3981450 h 3981450"/>
              <a:gd name="connsiteX4" fmla="*/ 0 w 3786126"/>
              <a:gd name="connsiteY4" fmla="*/ 0 h 3981450"/>
              <a:gd name="connsiteX0" fmla="*/ 0 w 4032226"/>
              <a:gd name="connsiteY0" fmla="*/ 0 h 4003693"/>
              <a:gd name="connsiteX1" fmla="*/ 3409950 w 4032226"/>
              <a:gd name="connsiteY1" fmla="*/ 2076450 h 4003693"/>
              <a:gd name="connsiteX2" fmla="*/ 3943350 w 4032226"/>
              <a:gd name="connsiteY2" fmla="*/ 4003693 h 4003693"/>
              <a:gd name="connsiteX3" fmla="*/ 0 w 4032226"/>
              <a:gd name="connsiteY3" fmla="*/ 3981450 h 4003693"/>
              <a:gd name="connsiteX4" fmla="*/ 0 w 4032226"/>
              <a:gd name="connsiteY4" fmla="*/ 0 h 4003693"/>
              <a:gd name="connsiteX0" fmla="*/ 0 w 3948509"/>
              <a:gd name="connsiteY0" fmla="*/ 0 h 4003693"/>
              <a:gd name="connsiteX1" fmla="*/ 3409950 w 3948509"/>
              <a:gd name="connsiteY1" fmla="*/ 2076450 h 4003693"/>
              <a:gd name="connsiteX2" fmla="*/ 3943350 w 3948509"/>
              <a:gd name="connsiteY2" fmla="*/ 4003693 h 4003693"/>
              <a:gd name="connsiteX3" fmla="*/ 0 w 3948509"/>
              <a:gd name="connsiteY3" fmla="*/ 3981450 h 4003693"/>
              <a:gd name="connsiteX4" fmla="*/ 0 w 3948509"/>
              <a:gd name="connsiteY4" fmla="*/ 0 h 4003693"/>
              <a:gd name="connsiteX0" fmla="*/ 0 w 3943350"/>
              <a:gd name="connsiteY0" fmla="*/ 0 h 4003693"/>
              <a:gd name="connsiteX1" fmla="*/ 3333750 w 3943350"/>
              <a:gd name="connsiteY1" fmla="*/ 1942994 h 4003693"/>
              <a:gd name="connsiteX2" fmla="*/ 3943350 w 3943350"/>
              <a:gd name="connsiteY2" fmla="*/ 4003693 h 4003693"/>
              <a:gd name="connsiteX3" fmla="*/ 0 w 3943350"/>
              <a:gd name="connsiteY3" fmla="*/ 3981450 h 4003693"/>
              <a:gd name="connsiteX4" fmla="*/ 0 w 3943350"/>
              <a:gd name="connsiteY4" fmla="*/ 0 h 4003693"/>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333750 w 4152900"/>
              <a:gd name="connsiteY1" fmla="*/ 1942994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3200400 w 4152900"/>
              <a:gd name="connsiteY1" fmla="*/ 1720566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4152900"/>
              <a:gd name="connsiteY0" fmla="*/ 0 h 3981450"/>
              <a:gd name="connsiteX1" fmla="*/ 2465553 w 4152900"/>
              <a:gd name="connsiteY1" fmla="*/ 962849 h 3981450"/>
              <a:gd name="connsiteX2" fmla="*/ 4152900 w 4152900"/>
              <a:gd name="connsiteY2" fmla="*/ 3981450 h 3981450"/>
              <a:gd name="connsiteX3" fmla="*/ 0 w 4152900"/>
              <a:gd name="connsiteY3" fmla="*/ 3981450 h 3981450"/>
              <a:gd name="connsiteX4" fmla="*/ 0 w 4152900"/>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465553 w 5420344"/>
              <a:gd name="connsiteY1" fmla="*/ 962849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64083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2748706 w 5420344"/>
              <a:gd name="connsiteY1" fmla="*/ 1270671 h 3981450"/>
              <a:gd name="connsiteX2" fmla="*/ 5420344 w 5420344"/>
              <a:gd name="connsiteY2" fmla="*/ 3957770 h 3981450"/>
              <a:gd name="connsiteX3" fmla="*/ 0 w 5420344"/>
              <a:gd name="connsiteY3" fmla="*/ 3981450 h 3981450"/>
              <a:gd name="connsiteX4" fmla="*/ 0 w 5420344"/>
              <a:gd name="connsiteY4" fmla="*/ 0 h 3981450"/>
              <a:gd name="connsiteX0" fmla="*/ 0 w 5420344"/>
              <a:gd name="connsiteY0" fmla="*/ 0 h 3981450"/>
              <a:gd name="connsiteX1" fmla="*/ 1737448 w 5420344"/>
              <a:gd name="connsiteY1" fmla="*/ 773420 h 3981450"/>
              <a:gd name="connsiteX2" fmla="*/ 5420344 w 5420344"/>
              <a:gd name="connsiteY2" fmla="*/ 3957770 h 3981450"/>
              <a:gd name="connsiteX3" fmla="*/ 0 w 5420344"/>
              <a:gd name="connsiteY3" fmla="*/ 3981450 h 3981450"/>
              <a:gd name="connsiteX4" fmla="*/ 0 w 5420344"/>
              <a:gd name="connsiteY4" fmla="*/ 0 h 3981450"/>
              <a:gd name="connsiteX0" fmla="*/ 0 w 5504564"/>
              <a:gd name="connsiteY0" fmla="*/ 0 h 3981450"/>
              <a:gd name="connsiteX1" fmla="*/ 1737448 w 5504564"/>
              <a:gd name="connsiteY1" fmla="*/ 773420 h 3981450"/>
              <a:gd name="connsiteX2" fmla="*/ 3195575 w 5504564"/>
              <a:gd name="connsiteY2" fmla="*/ 2335785 h 3981450"/>
              <a:gd name="connsiteX3" fmla="*/ 5420344 w 5504564"/>
              <a:gd name="connsiteY3" fmla="*/ 3957770 h 3981450"/>
              <a:gd name="connsiteX4" fmla="*/ 0 w 5504564"/>
              <a:gd name="connsiteY4" fmla="*/ 3981450 h 3981450"/>
              <a:gd name="connsiteX5" fmla="*/ 0 w 5504564"/>
              <a:gd name="connsiteY5" fmla="*/ 0 h 3981450"/>
              <a:gd name="connsiteX0" fmla="*/ 0 w 5518813"/>
              <a:gd name="connsiteY0" fmla="*/ 0 h 3981450"/>
              <a:gd name="connsiteX1" fmla="*/ 1737448 w 5518813"/>
              <a:gd name="connsiteY1" fmla="*/ 773420 h 3981450"/>
              <a:gd name="connsiteX2" fmla="*/ 3566370 w 5518813"/>
              <a:gd name="connsiteY2" fmla="*/ 3306607 h 3981450"/>
              <a:gd name="connsiteX3" fmla="*/ 5420344 w 5518813"/>
              <a:gd name="connsiteY3" fmla="*/ 3957770 h 3981450"/>
              <a:gd name="connsiteX4" fmla="*/ 0 w 5518813"/>
              <a:gd name="connsiteY4" fmla="*/ 3981450 h 3981450"/>
              <a:gd name="connsiteX5" fmla="*/ 0 w 5518813"/>
              <a:gd name="connsiteY5" fmla="*/ 0 h 3981450"/>
              <a:gd name="connsiteX0" fmla="*/ 0 w 5420344"/>
              <a:gd name="connsiteY0" fmla="*/ 0 h 3981450"/>
              <a:gd name="connsiteX1" fmla="*/ 1737448 w 5420344"/>
              <a:gd name="connsiteY1" fmla="*/ 773420 h 3981450"/>
              <a:gd name="connsiteX2" fmla="*/ 3566370 w 5420344"/>
              <a:gd name="connsiteY2" fmla="*/ 3306607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737448 w 5420344"/>
              <a:gd name="connsiteY1" fmla="*/ 773420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737448 w 5420344"/>
              <a:gd name="connsiteY1" fmla="*/ 773420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810448 w 5420344"/>
              <a:gd name="connsiteY1" fmla="*/ 307247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 name="connsiteX0" fmla="*/ 0 w 5420344"/>
              <a:gd name="connsiteY0" fmla="*/ 0 h 3981450"/>
              <a:gd name="connsiteX1" fmla="*/ 1810448 w 5420344"/>
              <a:gd name="connsiteY1" fmla="*/ 307247 h 3981450"/>
              <a:gd name="connsiteX2" fmla="*/ 3261097 w 5420344"/>
              <a:gd name="connsiteY2" fmla="*/ 3120138 h 3981450"/>
              <a:gd name="connsiteX3" fmla="*/ 5420344 w 5420344"/>
              <a:gd name="connsiteY3" fmla="*/ 3957770 h 3981450"/>
              <a:gd name="connsiteX4" fmla="*/ 0 w 5420344"/>
              <a:gd name="connsiteY4" fmla="*/ 3981450 h 3981450"/>
              <a:gd name="connsiteX5" fmla="*/ 0 w 5420344"/>
              <a:gd name="connsiteY5" fmla="*/ 0 h 398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20344" h="3981450">
                <a:moveTo>
                  <a:pt x="0" y="0"/>
                </a:moveTo>
                <a:cubicBezTo>
                  <a:pt x="1112570" y="2254609"/>
                  <a:pt x="1074477" y="-282701"/>
                  <a:pt x="1810448" y="307247"/>
                </a:cubicBezTo>
                <a:cubicBezTo>
                  <a:pt x="2546419" y="897195"/>
                  <a:pt x="2647281" y="2589413"/>
                  <a:pt x="3261097" y="3120138"/>
                </a:cubicBezTo>
                <a:cubicBezTo>
                  <a:pt x="3874913" y="3650863"/>
                  <a:pt x="3955389" y="2261667"/>
                  <a:pt x="5420344" y="3957770"/>
                </a:cubicBezTo>
                <a:lnTo>
                  <a:pt x="0" y="3981450"/>
                </a:lnTo>
                <a:lnTo>
                  <a:pt x="0" y="0"/>
                </a:lnTo>
                <a:close/>
              </a:path>
            </a:pathLst>
          </a:custGeom>
          <a:solidFill>
            <a:schemeClr val="accent6">
              <a:lumMod val="20000"/>
              <a:lumOff val="80000"/>
              <a:alpha val="61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srgbClr val="FFFFFF"/>
              </a:solidFill>
              <a:effectLst/>
              <a:uLnTx/>
              <a:uFillTx/>
              <a:ea typeface="+mn-ea"/>
              <a:cs typeface="+mn-cs"/>
            </a:endParaRPr>
          </a:p>
        </p:txBody>
      </p:sp>
      <p:sp>
        <p:nvSpPr>
          <p:cNvPr id="36" name="Freeform 5">
            <a:extLst>
              <a:ext uri="{FF2B5EF4-FFF2-40B4-BE49-F238E27FC236}">
                <a16:creationId xmlns:a16="http://schemas.microsoft.com/office/drawing/2014/main" id="{DA9A928C-E092-4E26-9315-5AC999A4BA4C}"/>
              </a:ext>
            </a:extLst>
          </p:cNvPr>
          <p:cNvSpPr>
            <a:spLocks/>
          </p:cNvSpPr>
          <p:nvPr/>
        </p:nvSpPr>
        <p:spPr bwMode="auto">
          <a:xfrm rot="16200000">
            <a:off x="2367031" y="2682555"/>
            <a:ext cx="6867564" cy="1483323"/>
          </a:xfrm>
          <a:custGeom>
            <a:avLst/>
            <a:gdLst>
              <a:gd name="T0" fmla="*/ 1272 w 1272"/>
              <a:gd name="T1" fmla="*/ 300 h 600"/>
              <a:gd name="T2" fmla="*/ 636 w 1272"/>
              <a:gd name="T3" fmla="*/ 300 h 600"/>
              <a:gd name="T4" fmla="*/ 0 w 1272"/>
              <a:gd name="T5" fmla="*/ 300 h 600"/>
            </a:gdLst>
            <a:ahLst/>
            <a:cxnLst>
              <a:cxn ang="0">
                <a:pos x="T0" y="T1"/>
              </a:cxn>
              <a:cxn ang="0">
                <a:pos x="T2" y="T3"/>
              </a:cxn>
              <a:cxn ang="0">
                <a:pos x="T4" y="T5"/>
              </a:cxn>
            </a:cxnLst>
            <a:rect l="0" t="0" r="r" b="b"/>
            <a:pathLst>
              <a:path w="1272" h="600">
                <a:moveTo>
                  <a:pt x="1272" y="300"/>
                </a:moveTo>
                <a:cubicBezTo>
                  <a:pt x="1272" y="300"/>
                  <a:pt x="996" y="600"/>
                  <a:pt x="636" y="300"/>
                </a:cubicBezTo>
                <a:cubicBezTo>
                  <a:pt x="276" y="0"/>
                  <a:pt x="0" y="300"/>
                  <a:pt x="0" y="300"/>
                </a:cubicBezTo>
              </a:path>
            </a:pathLst>
          </a:custGeom>
          <a:noFill/>
          <a:ln w="76200" cap="flat">
            <a:solidFill>
              <a:srgbClr val="C8DFB8"/>
            </a:solid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30" name="Freeform 43">
            <a:extLst>
              <a:ext uri="{FF2B5EF4-FFF2-40B4-BE49-F238E27FC236}">
                <a16:creationId xmlns:a16="http://schemas.microsoft.com/office/drawing/2014/main" id="{559CACE6-5E07-4372-8DFC-DF79D2E853E2}"/>
              </a:ext>
            </a:extLst>
          </p:cNvPr>
          <p:cNvSpPr/>
          <p:nvPr/>
        </p:nvSpPr>
        <p:spPr>
          <a:xfrm rot="5400000">
            <a:off x="5496921" y="-5506490"/>
            <a:ext cx="1198155" cy="12192003"/>
          </a:xfrm>
          <a:custGeom>
            <a:avLst/>
            <a:gdLst>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 name="connsiteX0" fmla="*/ 0 w 3364411"/>
              <a:gd name="connsiteY0" fmla="*/ 0 h 6858000"/>
              <a:gd name="connsiteX1" fmla="*/ 3364411 w 3364411"/>
              <a:gd name="connsiteY1" fmla="*/ 0 h 6858000"/>
              <a:gd name="connsiteX2" fmla="*/ 2907211 w 3364411"/>
              <a:gd name="connsiteY2" fmla="*/ 6858000 h 6858000"/>
              <a:gd name="connsiteX3" fmla="*/ 0 w 3364411"/>
              <a:gd name="connsiteY3" fmla="*/ 6858000 h 6858000"/>
              <a:gd name="connsiteX4" fmla="*/ 0 w 336441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4411" h="6858000">
                <a:moveTo>
                  <a:pt x="0" y="0"/>
                </a:moveTo>
                <a:lnTo>
                  <a:pt x="3364411" y="0"/>
                </a:lnTo>
                <a:cubicBezTo>
                  <a:pt x="1916611" y="1447800"/>
                  <a:pt x="4216058" y="5398247"/>
                  <a:pt x="2907211" y="6858000"/>
                </a:cubicBezTo>
                <a:lnTo>
                  <a:pt x="0" y="6858000"/>
                </a:lnTo>
                <a:lnTo>
                  <a:pt x="0" y="0"/>
                </a:lnTo>
                <a:close/>
              </a:path>
            </a:pathLst>
          </a:custGeom>
          <a:solidFill>
            <a:srgbClr val="EEF6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Open Sans"/>
              <a:ea typeface="+mn-ea"/>
              <a:cs typeface="+mn-cs"/>
            </a:endParaRPr>
          </a:p>
        </p:txBody>
      </p:sp>
      <p:sp>
        <p:nvSpPr>
          <p:cNvPr id="44" name="Line 5"/>
          <p:cNvSpPr>
            <a:spLocks noChangeShapeType="1"/>
          </p:cNvSpPr>
          <p:nvPr/>
        </p:nvSpPr>
        <p:spPr bwMode="auto">
          <a:xfrm>
            <a:off x="747184" y="-874184"/>
            <a:ext cx="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5" name="Line 6"/>
          <p:cNvSpPr>
            <a:spLocks noChangeShapeType="1"/>
          </p:cNvSpPr>
          <p:nvPr/>
        </p:nvSpPr>
        <p:spPr bwMode="auto">
          <a:xfrm>
            <a:off x="747184" y="-874184"/>
            <a:ext cx="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8" name="Title 2">
            <a:extLst>
              <a:ext uri="{FF2B5EF4-FFF2-40B4-BE49-F238E27FC236}">
                <a16:creationId xmlns:a16="http://schemas.microsoft.com/office/drawing/2014/main" id="{9E50E924-5472-4B77-8978-0491E5B8C801}"/>
              </a:ext>
            </a:extLst>
          </p:cNvPr>
          <p:cNvSpPr txBox="1">
            <a:spLocks/>
          </p:cNvSpPr>
          <p:nvPr/>
        </p:nvSpPr>
        <p:spPr>
          <a:xfrm>
            <a:off x="84737" y="97989"/>
            <a:ext cx="8018122" cy="6408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b="1">
                <a:solidFill>
                  <a:srgbClr val="59A74C"/>
                </a:solidFill>
                <a:latin typeface="Arial" panose="020B0604020202020204" pitchFamily="34" charset="0"/>
                <a:cs typeface="Arial" panose="020B0604020202020204" pitchFamily="34" charset="0"/>
              </a:rPr>
              <a:t>Additional Support</a:t>
            </a:r>
          </a:p>
        </p:txBody>
      </p:sp>
      <p:sp>
        <p:nvSpPr>
          <p:cNvPr id="2" name="Rectangle 1">
            <a:extLst>
              <a:ext uri="{FF2B5EF4-FFF2-40B4-BE49-F238E27FC236}">
                <a16:creationId xmlns:a16="http://schemas.microsoft.com/office/drawing/2014/main" id="{CE357303-4FF8-42EC-A811-C42DEA2D782C}"/>
              </a:ext>
            </a:extLst>
          </p:cNvPr>
          <p:cNvSpPr/>
          <p:nvPr/>
        </p:nvSpPr>
        <p:spPr>
          <a:xfrm>
            <a:off x="3071279" y="1228781"/>
            <a:ext cx="2039148" cy="369332"/>
          </a:xfrm>
          <a:prstGeom prst="rect">
            <a:avLst/>
          </a:prstGeom>
        </p:spPr>
        <p:txBody>
          <a:bodyPr wrap="none">
            <a:spAutoFit/>
          </a:bodyPr>
          <a:lstStyle/>
          <a:p>
            <a:pPr algn="ctr"/>
            <a:r>
              <a:rPr lang="en-IN" b="1" u="sng">
                <a:solidFill>
                  <a:srgbClr val="007434"/>
                </a:solidFill>
              </a:rPr>
              <a:t>Financial Wellbeing</a:t>
            </a:r>
          </a:p>
        </p:txBody>
      </p:sp>
      <p:sp>
        <p:nvSpPr>
          <p:cNvPr id="4" name="Rectangle 3">
            <a:extLst>
              <a:ext uri="{FF2B5EF4-FFF2-40B4-BE49-F238E27FC236}">
                <a16:creationId xmlns:a16="http://schemas.microsoft.com/office/drawing/2014/main" id="{B5D60473-AA2C-4FEA-94E5-048FA3704445}"/>
              </a:ext>
            </a:extLst>
          </p:cNvPr>
          <p:cNvSpPr/>
          <p:nvPr/>
        </p:nvSpPr>
        <p:spPr>
          <a:xfrm>
            <a:off x="6771457" y="1228781"/>
            <a:ext cx="1734194" cy="369332"/>
          </a:xfrm>
          <a:prstGeom prst="rect">
            <a:avLst/>
          </a:prstGeom>
        </p:spPr>
        <p:txBody>
          <a:bodyPr wrap="none">
            <a:spAutoFit/>
          </a:bodyPr>
          <a:lstStyle/>
          <a:p>
            <a:pPr algn="ctr"/>
            <a:r>
              <a:rPr lang="en-GB" b="1" u="sng">
                <a:solidFill>
                  <a:srgbClr val="007434"/>
                </a:solidFill>
                <a:cs typeface="Arial"/>
              </a:rPr>
              <a:t>Keep Connected</a:t>
            </a:r>
            <a:endParaRPr lang="en-GB" b="1" u="sng">
              <a:solidFill>
                <a:srgbClr val="007434"/>
              </a:solidFill>
            </a:endParaRPr>
          </a:p>
        </p:txBody>
      </p:sp>
      <p:grpSp>
        <p:nvGrpSpPr>
          <p:cNvPr id="71" name="Group 70">
            <a:extLst>
              <a:ext uri="{FF2B5EF4-FFF2-40B4-BE49-F238E27FC236}">
                <a16:creationId xmlns:a16="http://schemas.microsoft.com/office/drawing/2014/main" id="{AC318853-BC63-44A8-95B4-F0AF49CA8BAE}"/>
              </a:ext>
            </a:extLst>
          </p:cNvPr>
          <p:cNvGrpSpPr/>
          <p:nvPr/>
        </p:nvGrpSpPr>
        <p:grpSpPr>
          <a:xfrm rot="20591935">
            <a:off x="165640" y="4631148"/>
            <a:ext cx="1478418" cy="2056201"/>
            <a:chOff x="4513156" y="894148"/>
            <a:chExt cx="3321260" cy="5060263"/>
          </a:xfrm>
        </p:grpSpPr>
        <p:grpSp>
          <p:nvGrpSpPr>
            <p:cNvPr id="72" name="Group 71">
              <a:extLst>
                <a:ext uri="{FF2B5EF4-FFF2-40B4-BE49-F238E27FC236}">
                  <a16:creationId xmlns:a16="http://schemas.microsoft.com/office/drawing/2014/main" id="{B900637F-0340-4265-9916-D1F307BD84DD}"/>
                </a:ext>
              </a:extLst>
            </p:cNvPr>
            <p:cNvGrpSpPr>
              <a:grpSpLocks noChangeAspect="1"/>
            </p:cNvGrpSpPr>
            <p:nvPr/>
          </p:nvGrpSpPr>
          <p:grpSpPr bwMode="auto">
            <a:xfrm>
              <a:off x="4513156" y="894148"/>
              <a:ext cx="3321260" cy="3349936"/>
              <a:chOff x="7179" y="-227"/>
              <a:chExt cx="2664" cy="2687"/>
            </a:xfrm>
          </p:grpSpPr>
          <p:sp>
            <p:nvSpPr>
              <p:cNvPr id="82" name="Line 22">
                <a:extLst>
                  <a:ext uri="{FF2B5EF4-FFF2-40B4-BE49-F238E27FC236}">
                    <a16:creationId xmlns:a16="http://schemas.microsoft.com/office/drawing/2014/main" id="{073BE189-CF1B-4D5D-BD65-9A9426F0C8F4}"/>
                  </a:ext>
                </a:extLst>
              </p:cNvPr>
              <p:cNvSpPr>
                <a:spLocks noChangeShapeType="1"/>
              </p:cNvSpPr>
              <p:nvPr/>
            </p:nvSpPr>
            <p:spPr bwMode="auto">
              <a:xfrm>
                <a:off x="7179" y="930"/>
                <a:ext cx="1329" cy="1530"/>
              </a:xfrm>
              <a:prstGeom prst="line">
                <a:avLst/>
              </a:prstGeom>
              <a:noFill/>
              <a:ln w="12700" cap="rnd">
                <a:solidFill>
                  <a:schemeClr val="bg1">
                    <a:lumMod val="85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83" name="Line 23">
                <a:extLst>
                  <a:ext uri="{FF2B5EF4-FFF2-40B4-BE49-F238E27FC236}">
                    <a16:creationId xmlns:a16="http://schemas.microsoft.com/office/drawing/2014/main" id="{C448CFE3-FC7F-41A2-A63E-23C48BAD931A}"/>
                  </a:ext>
                </a:extLst>
              </p:cNvPr>
              <p:cNvSpPr>
                <a:spLocks noChangeShapeType="1"/>
              </p:cNvSpPr>
              <p:nvPr/>
            </p:nvSpPr>
            <p:spPr bwMode="auto">
              <a:xfrm>
                <a:off x="8053" y="1121"/>
                <a:ext cx="455" cy="1339"/>
              </a:xfrm>
              <a:prstGeom prst="line">
                <a:avLst/>
              </a:prstGeom>
              <a:noFill/>
              <a:ln w="12700" cap="rnd">
                <a:solidFill>
                  <a:schemeClr val="bg1">
                    <a:lumMod val="85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84" name="Line 24">
                <a:extLst>
                  <a:ext uri="{FF2B5EF4-FFF2-40B4-BE49-F238E27FC236}">
                    <a16:creationId xmlns:a16="http://schemas.microsoft.com/office/drawing/2014/main" id="{01227662-D7C9-4E9A-BBB8-03387D0FDEC3}"/>
                  </a:ext>
                </a:extLst>
              </p:cNvPr>
              <p:cNvSpPr>
                <a:spLocks noChangeShapeType="1"/>
              </p:cNvSpPr>
              <p:nvPr/>
            </p:nvSpPr>
            <p:spPr bwMode="auto">
              <a:xfrm flipH="1">
                <a:off x="8508" y="1121"/>
                <a:ext cx="462" cy="1339"/>
              </a:xfrm>
              <a:prstGeom prst="line">
                <a:avLst/>
              </a:prstGeom>
              <a:noFill/>
              <a:ln w="12700" cap="rnd">
                <a:solidFill>
                  <a:schemeClr val="bg1">
                    <a:lumMod val="85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85" name="Line 25">
                <a:extLst>
                  <a:ext uri="{FF2B5EF4-FFF2-40B4-BE49-F238E27FC236}">
                    <a16:creationId xmlns:a16="http://schemas.microsoft.com/office/drawing/2014/main" id="{FAF32864-C8DB-40F6-A0C8-CF08F9F29112}"/>
                  </a:ext>
                </a:extLst>
              </p:cNvPr>
              <p:cNvSpPr>
                <a:spLocks noChangeShapeType="1"/>
              </p:cNvSpPr>
              <p:nvPr/>
            </p:nvSpPr>
            <p:spPr bwMode="auto">
              <a:xfrm flipH="1">
                <a:off x="8508" y="932"/>
                <a:ext cx="1335" cy="1528"/>
              </a:xfrm>
              <a:prstGeom prst="line">
                <a:avLst/>
              </a:prstGeom>
              <a:noFill/>
              <a:ln w="12700" cap="rnd">
                <a:solidFill>
                  <a:schemeClr val="bg1">
                    <a:lumMod val="85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86" name="Freeform 26">
                <a:extLst>
                  <a:ext uri="{FF2B5EF4-FFF2-40B4-BE49-F238E27FC236}">
                    <a16:creationId xmlns:a16="http://schemas.microsoft.com/office/drawing/2014/main" id="{45B67C29-B5A8-4A44-996A-F519BCCE1AF3}"/>
                  </a:ext>
                </a:extLst>
              </p:cNvPr>
              <p:cNvSpPr>
                <a:spLocks/>
              </p:cNvSpPr>
              <p:nvPr/>
            </p:nvSpPr>
            <p:spPr bwMode="auto">
              <a:xfrm>
                <a:off x="7179" y="-227"/>
                <a:ext cx="2664" cy="1348"/>
              </a:xfrm>
              <a:custGeom>
                <a:avLst/>
                <a:gdLst>
                  <a:gd name="T0" fmla="*/ 1281 w 1281"/>
                  <a:gd name="T1" fmla="*/ 558 h 649"/>
                  <a:gd name="T2" fmla="*/ 1081 w 1281"/>
                  <a:gd name="T3" fmla="*/ 429 h 649"/>
                  <a:gd name="T4" fmla="*/ 861 w 1281"/>
                  <a:gd name="T5" fmla="*/ 649 h 649"/>
                  <a:gd name="T6" fmla="*/ 640 w 1281"/>
                  <a:gd name="T7" fmla="*/ 429 h 649"/>
                  <a:gd name="T8" fmla="*/ 420 w 1281"/>
                  <a:gd name="T9" fmla="*/ 649 h 649"/>
                  <a:gd name="T10" fmla="*/ 200 w 1281"/>
                  <a:gd name="T11" fmla="*/ 429 h 649"/>
                  <a:gd name="T12" fmla="*/ 0 w 1281"/>
                  <a:gd name="T13" fmla="*/ 557 h 649"/>
                  <a:gd name="T14" fmla="*/ 640 w 1281"/>
                  <a:gd name="T15" fmla="*/ 0 h 649"/>
                  <a:gd name="T16" fmla="*/ 1281 w 1281"/>
                  <a:gd name="T17" fmla="*/ 55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1" h="649">
                    <a:moveTo>
                      <a:pt x="1281" y="558"/>
                    </a:moveTo>
                    <a:cubicBezTo>
                      <a:pt x="1247" y="482"/>
                      <a:pt x="1170" y="429"/>
                      <a:pt x="1081" y="429"/>
                    </a:cubicBezTo>
                    <a:cubicBezTo>
                      <a:pt x="959" y="429"/>
                      <a:pt x="861" y="528"/>
                      <a:pt x="861" y="649"/>
                    </a:cubicBezTo>
                    <a:cubicBezTo>
                      <a:pt x="861" y="528"/>
                      <a:pt x="762" y="429"/>
                      <a:pt x="640" y="429"/>
                    </a:cubicBezTo>
                    <a:cubicBezTo>
                      <a:pt x="519" y="429"/>
                      <a:pt x="420" y="528"/>
                      <a:pt x="420" y="649"/>
                    </a:cubicBezTo>
                    <a:cubicBezTo>
                      <a:pt x="420" y="528"/>
                      <a:pt x="322" y="429"/>
                      <a:pt x="200" y="429"/>
                    </a:cubicBezTo>
                    <a:cubicBezTo>
                      <a:pt x="111" y="429"/>
                      <a:pt x="34" y="482"/>
                      <a:pt x="0" y="557"/>
                    </a:cubicBezTo>
                    <a:cubicBezTo>
                      <a:pt x="43" y="243"/>
                      <a:pt x="313" y="0"/>
                      <a:pt x="640" y="0"/>
                    </a:cubicBezTo>
                    <a:cubicBezTo>
                      <a:pt x="968" y="0"/>
                      <a:pt x="1238" y="243"/>
                      <a:pt x="1281" y="558"/>
                    </a:cubicBezTo>
                    <a:close/>
                  </a:path>
                </a:pathLst>
              </a:custGeom>
              <a:solidFill>
                <a:srgbClr val="70AD47"/>
              </a:solidFill>
              <a:ln>
                <a:noFill/>
              </a:ln>
              <a:effectLst>
                <a:outerShdw blurRad="50800" dist="38100" dir="5400000" algn="t" rotWithShape="0">
                  <a:prstClr val="black">
                    <a:alpha val="25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87" name="Freeform 27">
                <a:extLst>
                  <a:ext uri="{FF2B5EF4-FFF2-40B4-BE49-F238E27FC236}">
                    <a16:creationId xmlns:a16="http://schemas.microsoft.com/office/drawing/2014/main" id="{AC006366-4B39-452E-BD2F-2EFA3E6BA27F}"/>
                  </a:ext>
                </a:extLst>
              </p:cNvPr>
              <p:cNvSpPr>
                <a:spLocks/>
              </p:cNvSpPr>
              <p:nvPr/>
            </p:nvSpPr>
            <p:spPr bwMode="auto">
              <a:xfrm>
                <a:off x="8009" y="-215"/>
                <a:ext cx="1004" cy="1348"/>
              </a:xfrm>
              <a:custGeom>
                <a:avLst/>
                <a:gdLst>
                  <a:gd name="T0" fmla="*/ 464 w 483"/>
                  <a:gd name="T1" fmla="*/ 621 h 649"/>
                  <a:gd name="T2" fmla="*/ 464 w 483"/>
                  <a:gd name="T3" fmla="*/ 621 h 649"/>
                  <a:gd name="T4" fmla="*/ 462 w 483"/>
                  <a:gd name="T5" fmla="*/ 649 h 649"/>
                  <a:gd name="T6" fmla="*/ 241 w 483"/>
                  <a:gd name="T7" fmla="*/ 429 h 649"/>
                  <a:gd name="T8" fmla="*/ 21 w 483"/>
                  <a:gd name="T9" fmla="*/ 649 h 649"/>
                  <a:gd name="T10" fmla="*/ 19 w 483"/>
                  <a:gd name="T11" fmla="*/ 621 h 649"/>
                  <a:gd name="T12" fmla="*/ 19 w 483"/>
                  <a:gd name="T13" fmla="*/ 621 h 649"/>
                  <a:gd name="T14" fmla="*/ 241 w 483"/>
                  <a:gd name="T15" fmla="*/ 0 h 649"/>
                  <a:gd name="T16" fmla="*/ 464 w 483"/>
                  <a:gd name="T17" fmla="*/ 621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 h="649">
                    <a:moveTo>
                      <a:pt x="464" y="621"/>
                    </a:moveTo>
                    <a:cubicBezTo>
                      <a:pt x="464" y="621"/>
                      <a:pt x="464" y="621"/>
                      <a:pt x="464" y="621"/>
                    </a:cubicBezTo>
                    <a:cubicBezTo>
                      <a:pt x="463" y="639"/>
                      <a:pt x="462" y="649"/>
                      <a:pt x="462" y="649"/>
                    </a:cubicBezTo>
                    <a:cubicBezTo>
                      <a:pt x="462" y="528"/>
                      <a:pt x="363" y="429"/>
                      <a:pt x="241" y="429"/>
                    </a:cubicBezTo>
                    <a:cubicBezTo>
                      <a:pt x="120" y="429"/>
                      <a:pt x="21" y="528"/>
                      <a:pt x="21" y="649"/>
                    </a:cubicBezTo>
                    <a:cubicBezTo>
                      <a:pt x="21" y="649"/>
                      <a:pt x="20" y="639"/>
                      <a:pt x="19" y="621"/>
                    </a:cubicBezTo>
                    <a:cubicBezTo>
                      <a:pt x="19" y="621"/>
                      <a:pt x="19" y="621"/>
                      <a:pt x="19" y="621"/>
                    </a:cubicBezTo>
                    <a:cubicBezTo>
                      <a:pt x="12" y="495"/>
                      <a:pt x="0" y="0"/>
                      <a:pt x="241" y="0"/>
                    </a:cubicBezTo>
                    <a:cubicBezTo>
                      <a:pt x="483" y="0"/>
                      <a:pt x="471" y="495"/>
                      <a:pt x="464" y="621"/>
                    </a:cubicBezTo>
                    <a:close/>
                  </a:path>
                </a:pathLst>
              </a:custGeom>
              <a:solidFill>
                <a:schemeClr val="bg1">
                  <a:lumMod val="95000"/>
                </a:schemeClr>
              </a:solidFill>
              <a:ln>
                <a:noFill/>
              </a:ln>
              <a:effectLst>
                <a:outerShdw blurRad="50800" dist="38100" dir="16200000" rotWithShape="0">
                  <a:prstClr val="black">
                    <a:alpha val="2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grpSp>
        <p:grpSp>
          <p:nvGrpSpPr>
            <p:cNvPr id="73" name="Group 72">
              <a:extLst>
                <a:ext uri="{FF2B5EF4-FFF2-40B4-BE49-F238E27FC236}">
                  <a16:creationId xmlns:a16="http://schemas.microsoft.com/office/drawing/2014/main" id="{D150F1AB-B7F5-46E3-838A-453344FBDB40}"/>
                </a:ext>
              </a:extLst>
            </p:cNvPr>
            <p:cNvGrpSpPr/>
            <p:nvPr/>
          </p:nvGrpSpPr>
          <p:grpSpPr>
            <a:xfrm>
              <a:off x="5311741" y="4238678"/>
              <a:ext cx="1716540" cy="1715733"/>
              <a:chOff x="4851492" y="4092154"/>
              <a:chExt cx="2484389" cy="2483222"/>
            </a:xfrm>
          </p:grpSpPr>
          <p:sp>
            <p:nvSpPr>
              <p:cNvPr id="74" name="Rectangle 73">
                <a:extLst>
                  <a:ext uri="{FF2B5EF4-FFF2-40B4-BE49-F238E27FC236}">
                    <a16:creationId xmlns:a16="http://schemas.microsoft.com/office/drawing/2014/main" id="{4698DF29-54E6-4E18-A9CA-D81767FED5F2}"/>
                  </a:ext>
                </a:extLst>
              </p:cNvPr>
              <p:cNvSpPr>
                <a:spLocks noChangeArrowheads="1"/>
              </p:cNvSpPr>
              <p:nvPr/>
            </p:nvSpPr>
            <p:spPr bwMode="auto">
              <a:xfrm>
                <a:off x="4865687" y="4278764"/>
                <a:ext cx="2460625" cy="369888"/>
              </a:xfrm>
              <a:prstGeom prst="rect">
                <a:avLst/>
              </a:prstGeom>
              <a:solidFill>
                <a:srgbClr val="C89053"/>
              </a:solidFill>
              <a:ln>
                <a:noFill/>
              </a:ln>
              <a:effectLst>
                <a:outerShdw blurRad="25400" dist="38100" dir="16200000" sx="97000" sy="97000" rotWithShape="0">
                  <a:prstClr val="black">
                    <a:alpha val="17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76" name="Rectangle 75">
                <a:extLst>
                  <a:ext uri="{FF2B5EF4-FFF2-40B4-BE49-F238E27FC236}">
                    <a16:creationId xmlns:a16="http://schemas.microsoft.com/office/drawing/2014/main" id="{683C2CA3-04B2-49EE-B028-9428983D9D6D}"/>
                  </a:ext>
                </a:extLst>
              </p:cNvPr>
              <p:cNvSpPr>
                <a:spLocks noChangeArrowheads="1"/>
              </p:cNvSpPr>
              <p:nvPr/>
            </p:nvSpPr>
            <p:spPr bwMode="auto">
              <a:xfrm>
                <a:off x="4865687" y="4648651"/>
                <a:ext cx="2460625" cy="369888"/>
              </a:xfrm>
              <a:prstGeom prst="rect">
                <a:avLst/>
              </a:prstGeom>
              <a:solidFill>
                <a:srgbClr val="C89053"/>
              </a:solidFill>
              <a:ln>
                <a:noFill/>
              </a:ln>
              <a:effectLst>
                <a:outerShdw blurRad="25400" dist="38100" dir="16200000" sx="97000" sy="97000" rotWithShape="0">
                  <a:prstClr val="black">
                    <a:alpha val="17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77" name="Rectangle 76">
                <a:extLst>
                  <a:ext uri="{FF2B5EF4-FFF2-40B4-BE49-F238E27FC236}">
                    <a16:creationId xmlns:a16="http://schemas.microsoft.com/office/drawing/2014/main" id="{0FD5F792-1E38-4026-9D2F-1ACBD32DD16D}"/>
                  </a:ext>
                </a:extLst>
              </p:cNvPr>
              <p:cNvSpPr>
                <a:spLocks noChangeArrowheads="1"/>
              </p:cNvSpPr>
              <p:nvPr/>
            </p:nvSpPr>
            <p:spPr bwMode="auto">
              <a:xfrm>
                <a:off x="4865687" y="5018539"/>
                <a:ext cx="2460625" cy="369888"/>
              </a:xfrm>
              <a:prstGeom prst="rect">
                <a:avLst/>
              </a:prstGeom>
              <a:solidFill>
                <a:srgbClr val="C89053"/>
              </a:solidFill>
              <a:ln>
                <a:noFill/>
              </a:ln>
              <a:effectLst>
                <a:outerShdw blurRad="25400" dist="38100" dir="16200000" sx="97000" sy="97000" rotWithShape="0">
                  <a:prstClr val="black">
                    <a:alpha val="17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78" name="Rectangle 77">
                <a:extLst>
                  <a:ext uri="{FF2B5EF4-FFF2-40B4-BE49-F238E27FC236}">
                    <a16:creationId xmlns:a16="http://schemas.microsoft.com/office/drawing/2014/main" id="{813464B6-78E9-45FA-B30F-D47FA47493D3}"/>
                  </a:ext>
                </a:extLst>
              </p:cNvPr>
              <p:cNvSpPr>
                <a:spLocks noChangeArrowheads="1"/>
              </p:cNvSpPr>
              <p:nvPr/>
            </p:nvSpPr>
            <p:spPr bwMode="auto">
              <a:xfrm>
                <a:off x="4865687" y="5388426"/>
                <a:ext cx="2460625" cy="369888"/>
              </a:xfrm>
              <a:prstGeom prst="rect">
                <a:avLst/>
              </a:prstGeom>
              <a:solidFill>
                <a:srgbClr val="C89053"/>
              </a:solidFill>
              <a:ln>
                <a:noFill/>
              </a:ln>
              <a:effectLst>
                <a:outerShdw blurRad="25400" dist="38100" dir="16200000" sx="97000" sy="97000" rotWithShape="0">
                  <a:prstClr val="black">
                    <a:alpha val="17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79" name="Rectangle 78">
                <a:extLst>
                  <a:ext uri="{FF2B5EF4-FFF2-40B4-BE49-F238E27FC236}">
                    <a16:creationId xmlns:a16="http://schemas.microsoft.com/office/drawing/2014/main" id="{9D177D53-7461-44AD-A9F2-13A99E1E4F97}"/>
                  </a:ext>
                </a:extLst>
              </p:cNvPr>
              <p:cNvSpPr>
                <a:spLocks noChangeArrowheads="1"/>
              </p:cNvSpPr>
              <p:nvPr/>
            </p:nvSpPr>
            <p:spPr bwMode="auto">
              <a:xfrm>
                <a:off x="4865687" y="5758314"/>
                <a:ext cx="2460625" cy="369888"/>
              </a:xfrm>
              <a:prstGeom prst="rect">
                <a:avLst/>
              </a:prstGeom>
              <a:solidFill>
                <a:srgbClr val="C89053"/>
              </a:solidFill>
              <a:ln>
                <a:noFill/>
              </a:ln>
              <a:effectLst>
                <a:outerShdw blurRad="25400" dist="38100" dir="16200000" sx="97000" sy="97000" rotWithShape="0">
                  <a:prstClr val="black">
                    <a:alpha val="17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80" name="Rectangle 79">
                <a:extLst>
                  <a:ext uri="{FF2B5EF4-FFF2-40B4-BE49-F238E27FC236}">
                    <a16:creationId xmlns:a16="http://schemas.microsoft.com/office/drawing/2014/main" id="{835590F5-110D-4155-BE68-D72D046632AA}"/>
                  </a:ext>
                </a:extLst>
              </p:cNvPr>
              <p:cNvSpPr>
                <a:spLocks noChangeArrowheads="1"/>
              </p:cNvSpPr>
              <p:nvPr/>
            </p:nvSpPr>
            <p:spPr bwMode="auto">
              <a:xfrm>
                <a:off x="4865687" y="6128201"/>
                <a:ext cx="2460625" cy="369888"/>
              </a:xfrm>
              <a:prstGeom prst="rect">
                <a:avLst/>
              </a:prstGeom>
              <a:solidFill>
                <a:srgbClr val="C89053"/>
              </a:solidFill>
              <a:ln>
                <a:noFill/>
              </a:ln>
              <a:effectLst>
                <a:outerShdw blurRad="25400" dist="38100" dir="16200000" sx="97000" sy="97000" rotWithShape="0">
                  <a:prstClr val="black">
                    <a:alpha val="17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sp>
            <p:nvSpPr>
              <p:cNvPr id="81" name="Freeform 11">
                <a:extLst>
                  <a:ext uri="{FF2B5EF4-FFF2-40B4-BE49-F238E27FC236}">
                    <a16:creationId xmlns:a16="http://schemas.microsoft.com/office/drawing/2014/main" id="{8F31F3D2-8AED-430E-8A13-0B5817A708DA}"/>
                  </a:ext>
                </a:extLst>
              </p:cNvPr>
              <p:cNvSpPr>
                <a:spLocks noEditPoints="1"/>
              </p:cNvSpPr>
              <p:nvPr/>
            </p:nvSpPr>
            <p:spPr bwMode="auto">
              <a:xfrm>
                <a:off x="4851492" y="4092154"/>
                <a:ext cx="2484389" cy="2483222"/>
              </a:xfrm>
              <a:custGeom>
                <a:avLst/>
                <a:gdLst>
                  <a:gd name="T0" fmla="*/ 0 w 1550"/>
                  <a:gd name="T1" fmla="*/ 0 h 1548"/>
                  <a:gd name="T2" fmla="*/ 0 w 1550"/>
                  <a:gd name="T3" fmla="*/ 1548 h 1548"/>
                  <a:gd name="T4" fmla="*/ 1550 w 1550"/>
                  <a:gd name="T5" fmla="*/ 1548 h 1548"/>
                  <a:gd name="T6" fmla="*/ 1550 w 1550"/>
                  <a:gd name="T7" fmla="*/ 0 h 1548"/>
                  <a:gd name="T8" fmla="*/ 0 w 1550"/>
                  <a:gd name="T9" fmla="*/ 0 h 1548"/>
                  <a:gd name="T10" fmla="*/ 1417 w 1550"/>
                  <a:gd name="T11" fmla="*/ 268 h 1548"/>
                  <a:gd name="T12" fmla="*/ 1417 w 1550"/>
                  <a:gd name="T13" fmla="*/ 1280 h 1548"/>
                  <a:gd name="T14" fmla="*/ 910 w 1550"/>
                  <a:gd name="T15" fmla="*/ 774 h 1548"/>
                  <a:gd name="T16" fmla="*/ 1417 w 1550"/>
                  <a:gd name="T17" fmla="*/ 268 h 1548"/>
                  <a:gd name="T18" fmla="*/ 775 w 1550"/>
                  <a:gd name="T19" fmla="*/ 639 h 1548"/>
                  <a:gd name="T20" fmla="*/ 269 w 1550"/>
                  <a:gd name="T21" fmla="*/ 133 h 1548"/>
                  <a:gd name="T22" fmla="*/ 1281 w 1550"/>
                  <a:gd name="T23" fmla="*/ 133 h 1548"/>
                  <a:gd name="T24" fmla="*/ 775 w 1550"/>
                  <a:gd name="T25" fmla="*/ 639 h 1548"/>
                  <a:gd name="T26" fmla="*/ 640 w 1550"/>
                  <a:gd name="T27" fmla="*/ 774 h 1548"/>
                  <a:gd name="T28" fmla="*/ 133 w 1550"/>
                  <a:gd name="T29" fmla="*/ 1280 h 1548"/>
                  <a:gd name="T30" fmla="*/ 133 w 1550"/>
                  <a:gd name="T31" fmla="*/ 268 h 1548"/>
                  <a:gd name="T32" fmla="*/ 640 w 1550"/>
                  <a:gd name="T33" fmla="*/ 774 h 1548"/>
                  <a:gd name="T34" fmla="*/ 775 w 1550"/>
                  <a:gd name="T35" fmla="*/ 909 h 1548"/>
                  <a:gd name="T36" fmla="*/ 1281 w 1550"/>
                  <a:gd name="T37" fmla="*/ 1415 h 1548"/>
                  <a:gd name="T38" fmla="*/ 269 w 1550"/>
                  <a:gd name="T39" fmla="*/ 1415 h 1548"/>
                  <a:gd name="T40" fmla="*/ 775 w 1550"/>
                  <a:gd name="T41" fmla="*/ 909 h 1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50" h="1548">
                    <a:moveTo>
                      <a:pt x="0" y="0"/>
                    </a:moveTo>
                    <a:lnTo>
                      <a:pt x="0" y="1548"/>
                    </a:lnTo>
                    <a:lnTo>
                      <a:pt x="1550" y="1548"/>
                    </a:lnTo>
                    <a:lnTo>
                      <a:pt x="1550" y="0"/>
                    </a:lnTo>
                    <a:lnTo>
                      <a:pt x="0" y="0"/>
                    </a:lnTo>
                    <a:close/>
                    <a:moveTo>
                      <a:pt x="1417" y="268"/>
                    </a:moveTo>
                    <a:lnTo>
                      <a:pt x="1417" y="1280"/>
                    </a:lnTo>
                    <a:lnTo>
                      <a:pt x="910" y="774"/>
                    </a:lnTo>
                    <a:lnTo>
                      <a:pt x="1417" y="268"/>
                    </a:lnTo>
                    <a:close/>
                    <a:moveTo>
                      <a:pt x="775" y="639"/>
                    </a:moveTo>
                    <a:lnTo>
                      <a:pt x="269" y="133"/>
                    </a:lnTo>
                    <a:lnTo>
                      <a:pt x="1281" y="133"/>
                    </a:lnTo>
                    <a:lnTo>
                      <a:pt x="775" y="639"/>
                    </a:lnTo>
                    <a:close/>
                    <a:moveTo>
                      <a:pt x="640" y="774"/>
                    </a:moveTo>
                    <a:lnTo>
                      <a:pt x="133" y="1280"/>
                    </a:lnTo>
                    <a:lnTo>
                      <a:pt x="133" y="268"/>
                    </a:lnTo>
                    <a:lnTo>
                      <a:pt x="640" y="774"/>
                    </a:lnTo>
                    <a:close/>
                    <a:moveTo>
                      <a:pt x="775" y="909"/>
                    </a:moveTo>
                    <a:lnTo>
                      <a:pt x="1281" y="1415"/>
                    </a:lnTo>
                    <a:lnTo>
                      <a:pt x="269" y="1415"/>
                    </a:lnTo>
                    <a:lnTo>
                      <a:pt x="775" y="909"/>
                    </a:lnTo>
                    <a:close/>
                  </a:path>
                </a:pathLst>
              </a:custGeom>
              <a:solidFill>
                <a:srgbClr val="5EB240"/>
              </a:solidFill>
              <a:ln>
                <a:noFill/>
              </a:ln>
              <a:effectLst>
                <a:outerShdw blurRad="50800" dist="38100" dir="5400000" algn="t" rotWithShape="0">
                  <a:prstClr val="black">
                    <a:alpha val="25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a:solidFill>
                    <a:srgbClr val="007434"/>
                  </a:solidFill>
                </a:endParaRPr>
              </a:p>
            </p:txBody>
          </p:sp>
        </p:grpSp>
      </p:grpSp>
      <p:sp>
        <p:nvSpPr>
          <p:cNvPr id="6" name="Rectangle 5">
            <a:extLst>
              <a:ext uri="{FF2B5EF4-FFF2-40B4-BE49-F238E27FC236}">
                <a16:creationId xmlns:a16="http://schemas.microsoft.com/office/drawing/2014/main" id="{ED1F4D35-DAC8-455D-8475-9663E1D4782D}"/>
              </a:ext>
            </a:extLst>
          </p:cNvPr>
          <p:cNvSpPr/>
          <p:nvPr/>
        </p:nvSpPr>
        <p:spPr>
          <a:xfrm rot="20563989">
            <a:off x="782530" y="6013852"/>
            <a:ext cx="623203" cy="576924"/>
          </a:xfrm>
          <a:prstGeom prst="rect">
            <a:avLst/>
          </a:prstGeom>
          <a:solidFill>
            <a:schemeClr val="accent6">
              <a:lumMod val="20000"/>
              <a:lumOff val="80000"/>
            </a:schemeClr>
          </a:solidFill>
          <a:ln>
            <a:solidFill>
              <a:srgbClr val="C8DF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TextBox 103">
            <a:extLst>
              <a:ext uri="{FF2B5EF4-FFF2-40B4-BE49-F238E27FC236}">
                <a16:creationId xmlns:a16="http://schemas.microsoft.com/office/drawing/2014/main" id="{AD26C609-7E72-4141-B225-7C92491BD8CA}"/>
              </a:ext>
            </a:extLst>
          </p:cNvPr>
          <p:cNvSpPr txBox="1"/>
          <p:nvPr/>
        </p:nvSpPr>
        <p:spPr>
          <a:xfrm>
            <a:off x="349045" y="1919507"/>
            <a:ext cx="4647680" cy="1154162"/>
          </a:xfrm>
          <a:prstGeom prst="rect">
            <a:avLst/>
          </a:prstGeom>
          <a:noFill/>
        </p:spPr>
        <p:txBody>
          <a:bodyPr wrap="square" rtlCol="0">
            <a:spAutoFit/>
          </a:bodyPr>
          <a:lstStyle/>
          <a:p>
            <a:pPr algn="r"/>
            <a:r>
              <a:rPr lang="en-IN" sz="1400" b="1">
                <a:solidFill>
                  <a:srgbClr val="98C47A"/>
                </a:solidFill>
                <a:ea typeface="+mn-lt"/>
                <a:cs typeface="+mn-lt"/>
              </a:rPr>
              <a:t>EAP legal advisors</a:t>
            </a:r>
            <a:endParaRPr lang="en-IN" sz="1400">
              <a:solidFill>
                <a:srgbClr val="98C47A"/>
              </a:solidFill>
              <a:ea typeface="+mn-lt"/>
              <a:cs typeface="+mn-lt"/>
            </a:endParaRPr>
          </a:p>
          <a:p>
            <a:pPr algn="r"/>
            <a:r>
              <a:rPr lang="en-IN" sz="1100">
                <a:ea typeface="+mn-lt"/>
                <a:cs typeface="+mn-lt"/>
              </a:rPr>
              <a:t>Our Employee assistance programme has a team of </a:t>
            </a:r>
            <a:r>
              <a:rPr lang="en-IN" sz="1100" b="1">
                <a:ea typeface="+mn-lt"/>
                <a:cs typeface="+mn-lt"/>
              </a:rPr>
              <a:t>in-house legal advisors</a:t>
            </a:r>
            <a:r>
              <a:rPr lang="en-IN" sz="1100">
                <a:ea typeface="+mn-lt"/>
                <a:cs typeface="+mn-lt"/>
              </a:rPr>
              <a:t> who are able to give colleagues and their family information regarding creditors, debtors, bailiffs, CCJs, ISAs and much more. This can be accessed by calling</a:t>
            </a:r>
            <a:r>
              <a:rPr lang="en-IN" sz="1100" b="1">
                <a:cs typeface="Calibri"/>
              </a:rPr>
              <a:t> </a:t>
            </a:r>
            <a:r>
              <a:rPr lang="en-IN" sz="1100" b="1" u="sng">
                <a:cs typeface="Calibri"/>
              </a:rPr>
              <a:t>0800716017. </a:t>
            </a:r>
            <a:r>
              <a:rPr lang="en-IN" sz="1100">
                <a:cs typeface="Calibri"/>
              </a:rPr>
              <a:t>The EAP is also able to help you make a soft introduction to organisations such as </a:t>
            </a:r>
            <a:r>
              <a:rPr lang="en-IN" sz="1100" u="sng" err="1">
                <a:solidFill>
                  <a:srgbClr val="1D71C5"/>
                </a:solidFill>
                <a:hlinkClick r:id="rId2">
                  <a:extLst>
                    <a:ext uri="{A12FA001-AC4F-418D-AE19-62706E023703}">
                      <ahyp:hlinkClr xmlns:ahyp="http://schemas.microsoft.com/office/drawing/2018/hyperlinkcolor" val="tx"/>
                    </a:ext>
                  </a:extLst>
                </a:hlinkClick>
              </a:rPr>
              <a:t>StepChange</a:t>
            </a:r>
            <a:r>
              <a:rPr lang="en-IN" sz="1100">
                <a:cs typeface="Calibri"/>
              </a:rPr>
              <a:t>.</a:t>
            </a:r>
            <a:endParaRPr lang="en-US" sz="1100"/>
          </a:p>
        </p:txBody>
      </p:sp>
      <p:sp>
        <p:nvSpPr>
          <p:cNvPr id="106" name="TextBox 105">
            <a:extLst>
              <a:ext uri="{FF2B5EF4-FFF2-40B4-BE49-F238E27FC236}">
                <a16:creationId xmlns:a16="http://schemas.microsoft.com/office/drawing/2014/main" id="{9E82DEEA-7DC9-4543-A152-44AB5D9EC988}"/>
              </a:ext>
            </a:extLst>
          </p:cNvPr>
          <p:cNvSpPr txBox="1"/>
          <p:nvPr/>
        </p:nvSpPr>
        <p:spPr>
          <a:xfrm>
            <a:off x="-38451" y="3065014"/>
            <a:ext cx="5035175" cy="815608"/>
          </a:xfrm>
          <a:prstGeom prst="rect">
            <a:avLst/>
          </a:prstGeom>
          <a:noFill/>
        </p:spPr>
        <p:txBody>
          <a:bodyPr wrap="square" rtlCol="0">
            <a:spAutoFit/>
          </a:bodyPr>
          <a:lstStyle/>
          <a:p>
            <a:pPr algn="r"/>
            <a:r>
              <a:rPr lang="en-IN" sz="1400" b="1">
                <a:solidFill>
                  <a:srgbClr val="98C47A"/>
                </a:solidFill>
                <a:ea typeface="+mn-lt"/>
                <a:cs typeface="+mn-lt"/>
              </a:rPr>
              <a:t>Support Services</a:t>
            </a:r>
            <a:endParaRPr lang="en-IN" sz="1400">
              <a:solidFill>
                <a:srgbClr val="98C47A"/>
              </a:solidFill>
              <a:ea typeface="+mn-lt"/>
              <a:cs typeface="+mn-lt"/>
            </a:endParaRPr>
          </a:p>
          <a:p>
            <a:pPr algn="r"/>
            <a:r>
              <a:rPr lang="en-GB" sz="1100">
                <a:cs typeface="Arial"/>
              </a:rPr>
              <a:t>NHS Staff can access a range of </a:t>
            </a:r>
            <a:r>
              <a:rPr lang="en-GB" sz="1100" u="sng">
                <a:solidFill>
                  <a:srgbClr val="1D71C5"/>
                </a:solidFill>
                <a:hlinkClick r:id="rId3">
                  <a:extLst>
                    <a:ext uri="{A12FA001-AC4F-418D-AE19-62706E023703}">
                      <ahyp:hlinkClr xmlns:ahyp="http://schemas.microsoft.com/office/drawing/2018/hyperlinkcolor" val="tx"/>
                    </a:ext>
                  </a:extLst>
                </a:hlinkClick>
              </a:rPr>
              <a:t>tools and resources</a:t>
            </a:r>
            <a:r>
              <a:rPr lang="en-GB" sz="1100">
                <a:cs typeface="Arial"/>
              </a:rPr>
              <a:t> from the </a:t>
            </a:r>
            <a:r>
              <a:rPr lang="en-GB" sz="1100" b="1">
                <a:ea typeface="+mn-lt"/>
                <a:cs typeface="+mn-lt"/>
              </a:rPr>
              <a:t>Money Advice Service </a:t>
            </a:r>
            <a:r>
              <a:rPr lang="en-GB" sz="1100">
                <a:cs typeface="Arial"/>
              </a:rPr>
              <a:t>and direct advice from their national support team, via:  </a:t>
            </a:r>
            <a:endParaRPr lang="en-US" sz="1100">
              <a:cs typeface="Calibri" panose="020F0502020204030204"/>
            </a:endParaRPr>
          </a:p>
          <a:p>
            <a:pPr algn="r"/>
            <a:r>
              <a:rPr lang="en-GB" sz="1100">
                <a:cs typeface="Arial"/>
              </a:rPr>
              <a:t>Telephone – </a:t>
            </a:r>
            <a:r>
              <a:rPr lang="en-GB" sz="1100" b="1" u="sng">
                <a:cs typeface="Arial"/>
              </a:rPr>
              <a:t>0800 448 0826</a:t>
            </a:r>
            <a:r>
              <a:rPr lang="en-US" sz="1100" b="1" u="sng">
                <a:cs typeface="Calibri"/>
              </a:rPr>
              <a:t> </a:t>
            </a:r>
            <a:r>
              <a:rPr lang="en-GB" sz="1100">
                <a:cs typeface="Arial"/>
              </a:rPr>
              <a:t>WhatsApp - </a:t>
            </a:r>
            <a:r>
              <a:rPr lang="en-GB" sz="1100" b="1" u="sng">
                <a:cs typeface="Arial"/>
              </a:rPr>
              <a:t>07701 342744 </a:t>
            </a:r>
            <a:r>
              <a:rPr lang="en-GB" sz="1100">
                <a:cs typeface="Arial"/>
              </a:rPr>
              <a:t>Webchat -</a:t>
            </a:r>
            <a:r>
              <a:rPr lang="en-GB" sz="1100" b="1">
                <a:cs typeface="Arial"/>
              </a:rPr>
              <a:t> </a:t>
            </a:r>
            <a:r>
              <a:rPr lang="en-GB" sz="1100" u="sng">
                <a:solidFill>
                  <a:srgbClr val="1D71C5"/>
                </a:solidFill>
                <a:hlinkClick r:id="rId4">
                  <a:extLst>
                    <a:ext uri="{A12FA001-AC4F-418D-AE19-62706E023703}">
                      <ahyp:hlinkClr xmlns:ahyp="http://schemas.microsoft.com/office/drawing/2018/hyperlinkcolor" val="tx"/>
                    </a:ext>
                  </a:extLst>
                </a:hlinkClick>
              </a:rPr>
              <a:t>online portal</a:t>
            </a:r>
            <a:endParaRPr lang="pt-BR" sz="1100" u="sng">
              <a:solidFill>
                <a:srgbClr val="1D71C5"/>
              </a:solidFill>
            </a:endParaRPr>
          </a:p>
        </p:txBody>
      </p:sp>
      <p:sp>
        <p:nvSpPr>
          <p:cNvPr id="107" name="TextBox 106">
            <a:extLst>
              <a:ext uri="{FF2B5EF4-FFF2-40B4-BE49-F238E27FC236}">
                <a16:creationId xmlns:a16="http://schemas.microsoft.com/office/drawing/2014/main" id="{06E64D71-AE04-4628-9274-DCFF1A086B67}"/>
              </a:ext>
            </a:extLst>
          </p:cNvPr>
          <p:cNvSpPr txBox="1"/>
          <p:nvPr/>
        </p:nvSpPr>
        <p:spPr>
          <a:xfrm flipH="1">
            <a:off x="968930" y="3931802"/>
            <a:ext cx="3997181" cy="528349"/>
          </a:xfrm>
          <a:prstGeom prst="rect">
            <a:avLst/>
          </a:prstGeom>
          <a:noFill/>
        </p:spPr>
        <p:txBody>
          <a:bodyPr wrap="square" lIns="91440" tIns="45720" rIns="91440" bIns="45720" rtlCol="0" anchor="t">
            <a:spAutoFit/>
          </a:bodyPr>
          <a:lstStyle/>
          <a:p>
            <a:pPr algn="r">
              <a:lnSpc>
                <a:spcPts val="1700"/>
              </a:lnSpc>
            </a:pPr>
            <a:r>
              <a:rPr lang="en-IN" sz="1400" b="1" err="1">
                <a:solidFill>
                  <a:srgbClr val="98C47A"/>
                </a:solidFill>
              </a:rPr>
              <a:t>GamCare</a:t>
            </a:r>
            <a:endParaRPr lang="en-IN" sz="1600" b="1">
              <a:solidFill>
                <a:srgbClr val="98C47A"/>
              </a:solidFill>
            </a:endParaRPr>
          </a:p>
          <a:p>
            <a:pPr algn="r">
              <a:lnSpc>
                <a:spcPts val="1700"/>
              </a:lnSpc>
            </a:pPr>
            <a:endParaRPr lang="en-IN" sz="1600" b="1">
              <a:cs typeface="Calibri"/>
            </a:endParaRPr>
          </a:p>
        </p:txBody>
      </p:sp>
      <p:sp>
        <p:nvSpPr>
          <p:cNvPr id="8" name="Rectangle 7">
            <a:extLst>
              <a:ext uri="{FF2B5EF4-FFF2-40B4-BE49-F238E27FC236}">
                <a16:creationId xmlns:a16="http://schemas.microsoft.com/office/drawing/2014/main" id="{145510E8-E48F-4C6D-B195-9AAD5E7B2D9B}"/>
              </a:ext>
            </a:extLst>
          </p:cNvPr>
          <p:cNvSpPr/>
          <p:nvPr/>
        </p:nvSpPr>
        <p:spPr>
          <a:xfrm>
            <a:off x="1575147" y="4186563"/>
            <a:ext cx="3430571" cy="600164"/>
          </a:xfrm>
          <a:prstGeom prst="rect">
            <a:avLst/>
          </a:prstGeom>
        </p:spPr>
        <p:txBody>
          <a:bodyPr wrap="square">
            <a:spAutoFit/>
          </a:bodyPr>
          <a:lstStyle/>
          <a:p>
            <a:pPr algn="r"/>
            <a:r>
              <a:rPr lang="en-IN" sz="1100">
                <a:cs typeface="Calibri"/>
              </a:rPr>
              <a:t>If you have concerns about </a:t>
            </a:r>
            <a:r>
              <a:rPr lang="en-IN" sz="1100" b="1">
                <a:cs typeface="Calibri"/>
              </a:rPr>
              <a:t>gambling problems </a:t>
            </a:r>
            <a:r>
              <a:rPr lang="en-IN" sz="1100">
                <a:cs typeface="Calibri"/>
              </a:rPr>
              <a:t>affecting you or someone close to you, you can access expert and non-judgemental advice 24/7 at </a:t>
            </a:r>
            <a:r>
              <a:rPr lang="en-GB" sz="1100" u="sng">
                <a:solidFill>
                  <a:srgbClr val="1D71C5"/>
                </a:solidFill>
                <a:hlinkClick r:id="rId5">
                  <a:extLst>
                    <a:ext uri="{A12FA001-AC4F-418D-AE19-62706E023703}">
                      <ahyp:hlinkClr xmlns:ahyp="http://schemas.microsoft.com/office/drawing/2018/hyperlinkcolor" val="tx"/>
                    </a:ext>
                  </a:extLst>
                </a:hlinkClick>
              </a:rPr>
              <a:t>GamCare</a:t>
            </a:r>
            <a:r>
              <a:rPr lang="en-IN" sz="1100">
                <a:cs typeface="Calibri"/>
              </a:rPr>
              <a:t>.</a:t>
            </a:r>
          </a:p>
        </p:txBody>
      </p:sp>
      <p:pic>
        <p:nvPicPr>
          <p:cNvPr id="13" name="Graphic 12" descr="Pound">
            <a:extLst>
              <a:ext uri="{FF2B5EF4-FFF2-40B4-BE49-F238E27FC236}">
                <a16:creationId xmlns:a16="http://schemas.microsoft.com/office/drawing/2014/main" id="{7C5BA509-E8A3-4AE6-A067-078BA0C808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623730">
            <a:off x="807093" y="6012784"/>
            <a:ext cx="556901" cy="556901"/>
          </a:xfrm>
          <a:prstGeom prst="rect">
            <a:avLst/>
          </a:prstGeom>
        </p:spPr>
      </p:pic>
      <p:sp>
        <p:nvSpPr>
          <p:cNvPr id="108" name="TextBox 107">
            <a:extLst>
              <a:ext uri="{FF2B5EF4-FFF2-40B4-BE49-F238E27FC236}">
                <a16:creationId xmlns:a16="http://schemas.microsoft.com/office/drawing/2014/main" id="{81BADDCC-E064-40E4-B19F-7507DEDDD13D}"/>
              </a:ext>
            </a:extLst>
          </p:cNvPr>
          <p:cNvSpPr txBox="1"/>
          <p:nvPr/>
        </p:nvSpPr>
        <p:spPr>
          <a:xfrm>
            <a:off x="6787103" y="1958939"/>
            <a:ext cx="5335454" cy="1156727"/>
          </a:xfrm>
          <a:prstGeom prst="rect">
            <a:avLst/>
          </a:prstGeom>
          <a:noFill/>
        </p:spPr>
        <p:txBody>
          <a:bodyPr wrap="square" rtlCol="0">
            <a:spAutoFit/>
          </a:bodyPr>
          <a:lstStyle/>
          <a:p>
            <a:pPr>
              <a:lnSpc>
                <a:spcPts val="1700"/>
              </a:lnSpc>
            </a:pPr>
            <a:r>
              <a:rPr lang="en-IN" sz="1400" b="1">
                <a:solidFill>
                  <a:srgbClr val="98C47A"/>
                </a:solidFill>
                <a:cs typeface="Calibri"/>
              </a:rPr>
              <a:t>Working Carer Resources</a:t>
            </a:r>
            <a:endParaRPr lang="en-US" sz="1400">
              <a:solidFill>
                <a:srgbClr val="98C47A"/>
              </a:solidFill>
            </a:endParaRPr>
          </a:p>
          <a:p>
            <a:r>
              <a:rPr lang="en-GB" sz="1100">
                <a:ea typeface="+mn-lt"/>
                <a:cs typeface="+mn-lt"/>
              </a:rPr>
              <a:t>You are a </a:t>
            </a:r>
            <a:r>
              <a:rPr lang="en-GB" sz="1100" b="1"/>
              <a:t>working</a:t>
            </a:r>
            <a:r>
              <a:rPr lang="en-GB" sz="1100">
                <a:ea typeface="+mn-lt"/>
                <a:cs typeface="+mn-lt"/>
              </a:rPr>
              <a:t> </a:t>
            </a:r>
            <a:r>
              <a:rPr lang="en-GB" sz="1100" b="1"/>
              <a:t>carer</a:t>
            </a:r>
            <a:r>
              <a:rPr lang="en-GB" sz="1100">
                <a:ea typeface="+mn-lt"/>
                <a:cs typeface="+mn-lt"/>
              </a:rPr>
              <a:t> if you provide help to partners, relatives or friends who would struggle to cope without your support. Anyone can become a carer at any time, and caring responsibilities may be constant or fluctuate in both demand and so it's important to be connected to support available. More information can be found on the intranet site on how to access our free corporate membership to Employers for Carers.</a:t>
            </a:r>
            <a:endParaRPr lang="en-GB" sz="1100">
              <a:highlight>
                <a:srgbClr val="FFFF00"/>
              </a:highlight>
              <a:cs typeface="Calibri" panose="020F0502020204030204"/>
            </a:endParaRPr>
          </a:p>
        </p:txBody>
      </p:sp>
      <p:sp>
        <p:nvSpPr>
          <p:cNvPr id="109" name="TextBox 108">
            <a:extLst>
              <a:ext uri="{FF2B5EF4-FFF2-40B4-BE49-F238E27FC236}">
                <a16:creationId xmlns:a16="http://schemas.microsoft.com/office/drawing/2014/main" id="{F8CD54F7-9536-4263-8150-779B6257A94E}"/>
              </a:ext>
            </a:extLst>
          </p:cNvPr>
          <p:cNvSpPr txBox="1"/>
          <p:nvPr/>
        </p:nvSpPr>
        <p:spPr>
          <a:xfrm>
            <a:off x="6771457" y="3096155"/>
            <a:ext cx="5035175" cy="1156727"/>
          </a:xfrm>
          <a:prstGeom prst="rect">
            <a:avLst/>
          </a:prstGeom>
          <a:noFill/>
        </p:spPr>
        <p:txBody>
          <a:bodyPr wrap="square" rtlCol="0">
            <a:spAutoFit/>
          </a:bodyPr>
          <a:lstStyle/>
          <a:p>
            <a:pPr>
              <a:lnSpc>
                <a:spcPts val="1700"/>
              </a:lnSpc>
            </a:pPr>
            <a:r>
              <a:rPr lang="en-IN" sz="1400" b="1">
                <a:solidFill>
                  <a:srgbClr val="98C47A"/>
                </a:solidFill>
              </a:rPr>
              <a:t>Staff Networks</a:t>
            </a:r>
          </a:p>
          <a:p>
            <a:r>
              <a:rPr lang="en-GB" sz="1100"/>
              <a:t>Our staff networks are a fantastic opportunity for colleagues to </a:t>
            </a:r>
            <a:r>
              <a:rPr lang="en-GB" sz="1100" b="1"/>
              <a:t>connect with one another </a:t>
            </a:r>
            <a:r>
              <a:rPr lang="en-GB" sz="1100"/>
              <a:t>and due to the breadth of our organisation they naturally work in a virtual space. If you’re interested in joining or finding out more about our networks, please visit our Staff Network page on the hub.</a:t>
            </a:r>
            <a:endParaRPr lang="en-GB" sz="1100" b="1">
              <a:cs typeface="Arial"/>
            </a:endParaRPr>
          </a:p>
          <a:p>
            <a:endParaRPr lang="en-GB" sz="1100" b="1">
              <a:cs typeface="Arial" panose="020B0604020202020204" pitchFamily="34" charset="0"/>
            </a:endParaRPr>
          </a:p>
        </p:txBody>
      </p:sp>
      <p:sp>
        <p:nvSpPr>
          <p:cNvPr id="110" name="TextBox 109">
            <a:extLst>
              <a:ext uri="{FF2B5EF4-FFF2-40B4-BE49-F238E27FC236}">
                <a16:creationId xmlns:a16="http://schemas.microsoft.com/office/drawing/2014/main" id="{0A03894C-D94D-4AEE-A6CF-2F8E9BFBA312}"/>
              </a:ext>
            </a:extLst>
          </p:cNvPr>
          <p:cNvSpPr txBox="1"/>
          <p:nvPr/>
        </p:nvSpPr>
        <p:spPr>
          <a:xfrm flipH="1">
            <a:off x="6771457" y="4071977"/>
            <a:ext cx="3997181" cy="528349"/>
          </a:xfrm>
          <a:prstGeom prst="rect">
            <a:avLst/>
          </a:prstGeom>
          <a:noFill/>
        </p:spPr>
        <p:txBody>
          <a:bodyPr wrap="square" lIns="91440" tIns="45720" rIns="91440" bIns="45720" rtlCol="0" anchor="t">
            <a:spAutoFit/>
          </a:bodyPr>
          <a:lstStyle/>
          <a:p>
            <a:pPr>
              <a:lnSpc>
                <a:spcPts val="1700"/>
              </a:lnSpc>
            </a:pPr>
            <a:r>
              <a:rPr lang="en-IN" sz="1400" b="1">
                <a:solidFill>
                  <a:srgbClr val="98C47A"/>
                </a:solidFill>
              </a:rPr>
              <a:t>Volunteering</a:t>
            </a:r>
          </a:p>
          <a:p>
            <a:pPr>
              <a:lnSpc>
                <a:spcPts val="1700"/>
              </a:lnSpc>
            </a:pPr>
            <a:endParaRPr lang="en-IN" sz="1600" b="1">
              <a:solidFill>
                <a:srgbClr val="98C47A"/>
              </a:solidFill>
              <a:cs typeface="Calibri"/>
            </a:endParaRPr>
          </a:p>
        </p:txBody>
      </p:sp>
      <p:sp>
        <p:nvSpPr>
          <p:cNvPr id="111" name="Rectangle 110">
            <a:extLst>
              <a:ext uri="{FF2B5EF4-FFF2-40B4-BE49-F238E27FC236}">
                <a16:creationId xmlns:a16="http://schemas.microsoft.com/office/drawing/2014/main" id="{FFD56198-621D-46F7-8164-E52C96246066}"/>
              </a:ext>
            </a:extLst>
          </p:cNvPr>
          <p:cNvSpPr/>
          <p:nvPr/>
        </p:nvSpPr>
        <p:spPr>
          <a:xfrm>
            <a:off x="6771457" y="4303828"/>
            <a:ext cx="5335455" cy="600164"/>
          </a:xfrm>
          <a:prstGeom prst="rect">
            <a:avLst/>
          </a:prstGeom>
        </p:spPr>
        <p:txBody>
          <a:bodyPr wrap="square">
            <a:spAutoFit/>
          </a:bodyPr>
          <a:lstStyle/>
          <a:p>
            <a:r>
              <a:rPr lang="en-GB" sz="1100"/>
              <a:t>You can use up to 37.5 hours (pro-rata for part-time colleagues) of </a:t>
            </a:r>
            <a:r>
              <a:rPr lang="en-GB" sz="1100" b="1"/>
              <a:t>paid volunteering leave </a:t>
            </a:r>
            <a:r>
              <a:rPr lang="en-GB" sz="1100"/>
              <a:t>to undertake voluntary work. It's a great opportunity to give time to a cause or issue you wish to support in order to make a positive impact. </a:t>
            </a:r>
            <a:endParaRPr lang="en-GB" sz="1100" u="sng">
              <a:cs typeface="Calibri"/>
            </a:endParaRPr>
          </a:p>
        </p:txBody>
      </p:sp>
      <p:grpSp>
        <p:nvGrpSpPr>
          <p:cNvPr id="162" name="Group 161">
            <a:extLst>
              <a:ext uri="{FF2B5EF4-FFF2-40B4-BE49-F238E27FC236}">
                <a16:creationId xmlns:a16="http://schemas.microsoft.com/office/drawing/2014/main" id="{CC02A885-48F7-4974-831D-9F2F4B9FD116}"/>
              </a:ext>
            </a:extLst>
          </p:cNvPr>
          <p:cNvGrpSpPr/>
          <p:nvPr/>
        </p:nvGrpSpPr>
        <p:grpSpPr>
          <a:xfrm>
            <a:off x="10101422" y="4674959"/>
            <a:ext cx="2070694" cy="2141377"/>
            <a:chOff x="3322172" y="1062114"/>
            <a:chExt cx="5485197" cy="5795886"/>
          </a:xfrm>
          <a:effectLst>
            <a:outerShdw blurRad="1270000" dist="38100" dir="2700000" algn="tl" rotWithShape="0">
              <a:prstClr val="black">
                <a:alpha val="20000"/>
              </a:prstClr>
            </a:outerShdw>
          </a:effectLst>
        </p:grpSpPr>
        <p:sp>
          <p:nvSpPr>
            <p:cNvPr id="163" name="Oval 49">
              <a:extLst>
                <a:ext uri="{FF2B5EF4-FFF2-40B4-BE49-F238E27FC236}">
                  <a16:creationId xmlns:a16="http://schemas.microsoft.com/office/drawing/2014/main" id="{7F1F270E-A6DE-44AF-8D49-F1B4A2BCA2B0}"/>
                </a:ext>
              </a:extLst>
            </p:cNvPr>
            <p:cNvSpPr>
              <a:spLocks noChangeArrowheads="1"/>
            </p:cNvSpPr>
            <p:nvPr/>
          </p:nvSpPr>
          <p:spPr bwMode="auto">
            <a:xfrm>
              <a:off x="3322172" y="3100028"/>
              <a:ext cx="1935542"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64" name="Oval 50">
              <a:extLst>
                <a:ext uri="{FF2B5EF4-FFF2-40B4-BE49-F238E27FC236}">
                  <a16:creationId xmlns:a16="http://schemas.microsoft.com/office/drawing/2014/main" id="{8F05595E-C411-46CB-9FDC-3B99E0F95982}"/>
                </a:ext>
              </a:extLst>
            </p:cNvPr>
            <p:cNvSpPr>
              <a:spLocks noChangeArrowheads="1"/>
            </p:cNvSpPr>
            <p:nvPr/>
          </p:nvSpPr>
          <p:spPr bwMode="auto">
            <a:xfrm>
              <a:off x="3729592" y="2343974"/>
              <a:ext cx="1935542"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65" name="Oval 51">
              <a:extLst>
                <a:ext uri="{FF2B5EF4-FFF2-40B4-BE49-F238E27FC236}">
                  <a16:creationId xmlns:a16="http://schemas.microsoft.com/office/drawing/2014/main" id="{4C0D38B0-DDBA-42D2-B62E-E1BF36D17926}"/>
                </a:ext>
              </a:extLst>
            </p:cNvPr>
            <p:cNvSpPr>
              <a:spLocks noChangeArrowheads="1"/>
            </p:cNvSpPr>
            <p:nvPr/>
          </p:nvSpPr>
          <p:spPr bwMode="auto">
            <a:xfrm>
              <a:off x="4555083" y="1062114"/>
              <a:ext cx="1934198" cy="1932857"/>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66" name="Oval 52">
              <a:extLst>
                <a:ext uri="{FF2B5EF4-FFF2-40B4-BE49-F238E27FC236}">
                  <a16:creationId xmlns:a16="http://schemas.microsoft.com/office/drawing/2014/main" id="{210950AD-0D73-43C0-9554-A46838A99ACD}"/>
                </a:ext>
              </a:extLst>
            </p:cNvPr>
            <p:cNvSpPr>
              <a:spLocks noChangeArrowheads="1"/>
            </p:cNvSpPr>
            <p:nvPr/>
          </p:nvSpPr>
          <p:spPr bwMode="auto">
            <a:xfrm>
              <a:off x="6191301" y="1490295"/>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67" name="Oval 53">
              <a:extLst>
                <a:ext uri="{FF2B5EF4-FFF2-40B4-BE49-F238E27FC236}">
                  <a16:creationId xmlns:a16="http://schemas.microsoft.com/office/drawing/2014/main" id="{178734F4-7C0C-43DA-A3CA-03715CF516A7}"/>
                </a:ext>
              </a:extLst>
            </p:cNvPr>
            <p:cNvSpPr>
              <a:spLocks noChangeArrowheads="1"/>
            </p:cNvSpPr>
            <p:nvPr/>
          </p:nvSpPr>
          <p:spPr bwMode="auto">
            <a:xfrm>
              <a:off x="6677199" y="1982906"/>
              <a:ext cx="1935542" cy="1932857"/>
            </a:xfrm>
            <a:prstGeom prst="ellipse">
              <a:avLst/>
            </a:prstGeom>
            <a:solidFill>
              <a:schemeClr val="accent6">
                <a:lumMod val="20000"/>
                <a:lumOff val="8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68" name="Oval 54">
              <a:extLst>
                <a:ext uri="{FF2B5EF4-FFF2-40B4-BE49-F238E27FC236}">
                  <a16:creationId xmlns:a16="http://schemas.microsoft.com/office/drawing/2014/main" id="{8A42FDB5-D898-4477-93C7-B1F6E9CECFC3}"/>
                </a:ext>
              </a:extLst>
            </p:cNvPr>
            <p:cNvSpPr>
              <a:spLocks noChangeArrowheads="1"/>
            </p:cNvSpPr>
            <p:nvPr/>
          </p:nvSpPr>
          <p:spPr bwMode="auto">
            <a:xfrm>
              <a:off x="6874512" y="3033896"/>
              <a:ext cx="1932857" cy="1930172"/>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69" name="Oval 55">
              <a:extLst>
                <a:ext uri="{FF2B5EF4-FFF2-40B4-BE49-F238E27FC236}">
                  <a16:creationId xmlns:a16="http://schemas.microsoft.com/office/drawing/2014/main" id="{3A4BB06A-E358-4254-8D69-07DCD1F9D164}"/>
                </a:ext>
              </a:extLst>
            </p:cNvPr>
            <p:cNvSpPr>
              <a:spLocks noChangeArrowheads="1"/>
            </p:cNvSpPr>
            <p:nvPr/>
          </p:nvSpPr>
          <p:spPr bwMode="auto">
            <a:xfrm>
              <a:off x="4976554" y="2621822"/>
              <a:ext cx="2179833" cy="2177148"/>
            </a:xfrm>
            <a:prstGeom prst="ellipse">
              <a:avLst/>
            </a:prstGeom>
            <a:solidFill>
              <a:schemeClr val="accent6">
                <a:lumMod val="60000"/>
                <a:lumOff val="40000"/>
                <a:alpha val="36000"/>
              </a:schemeClr>
            </a:solidFill>
            <a:ln w="9525">
              <a:noFill/>
              <a:round/>
              <a:headEnd/>
              <a:tailEnd/>
            </a:ln>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sp>
          <p:nvSpPr>
            <p:cNvPr id="170" name="Freeform 48">
              <a:extLst>
                <a:ext uri="{FF2B5EF4-FFF2-40B4-BE49-F238E27FC236}">
                  <a16:creationId xmlns:a16="http://schemas.microsoft.com/office/drawing/2014/main" id="{ACCD59A1-3BF0-4F09-9727-01AD0746C64A}"/>
                </a:ext>
              </a:extLst>
            </p:cNvPr>
            <p:cNvSpPr>
              <a:spLocks/>
            </p:cNvSpPr>
            <p:nvPr/>
          </p:nvSpPr>
          <p:spPr bwMode="auto">
            <a:xfrm>
              <a:off x="4273208" y="2067468"/>
              <a:ext cx="3722092" cy="4790532"/>
            </a:xfrm>
            <a:custGeom>
              <a:avLst/>
              <a:gdLst>
                <a:gd name="T0" fmla="*/ 662 w 1554"/>
                <a:gd name="T1" fmla="*/ 2003 h 2003"/>
                <a:gd name="T2" fmla="*/ 582 w 1554"/>
                <a:gd name="T3" fmla="*/ 1732 h 2003"/>
                <a:gd name="T4" fmla="*/ 634 w 1554"/>
                <a:gd name="T5" fmla="*/ 1455 h 2003"/>
                <a:gd name="T6" fmla="*/ 725 w 1554"/>
                <a:gd name="T7" fmla="*/ 1227 h 2003"/>
                <a:gd name="T8" fmla="*/ 393 w 1554"/>
                <a:gd name="T9" fmla="*/ 1039 h 2003"/>
                <a:gd name="T10" fmla="*/ 0 w 1554"/>
                <a:gd name="T11" fmla="*/ 1009 h 2003"/>
                <a:gd name="T12" fmla="*/ 363 w 1554"/>
                <a:gd name="T13" fmla="*/ 1009 h 2003"/>
                <a:gd name="T14" fmla="*/ 237 w 1554"/>
                <a:gd name="T15" fmla="*/ 807 h 2003"/>
                <a:gd name="T16" fmla="*/ 66 w 1554"/>
                <a:gd name="T17" fmla="*/ 651 h 2003"/>
                <a:gd name="T18" fmla="*/ 222 w 1554"/>
                <a:gd name="T19" fmla="*/ 774 h 2003"/>
                <a:gd name="T20" fmla="*/ 191 w 1554"/>
                <a:gd name="T21" fmla="*/ 472 h 2003"/>
                <a:gd name="T22" fmla="*/ 332 w 1554"/>
                <a:gd name="T23" fmla="*/ 873 h 2003"/>
                <a:gd name="T24" fmla="*/ 373 w 1554"/>
                <a:gd name="T25" fmla="*/ 737 h 2003"/>
                <a:gd name="T26" fmla="*/ 363 w 1554"/>
                <a:gd name="T27" fmla="*/ 908 h 2003"/>
                <a:gd name="T28" fmla="*/ 778 w 1554"/>
                <a:gd name="T29" fmla="*/ 1116 h 2003"/>
                <a:gd name="T30" fmla="*/ 786 w 1554"/>
                <a:gd name="T31" fmla="*/ 671 h 2003"/>
                <a:gd name="T32" fmla="*/ 662 w 1554"/>
                <a:gd name="T33" fmla="*/ 440 h 2003"/>
                <a:gd name="T34" fmla="*/ 598 w 1554"/>
                <a:gd name="T35" fmla="*/ 164 h 2003"/>
                <a:gd name="T36" fmla="*/ 476 w 1554"/>
                <a:gd name="T37" fmla="*/ 20 h 2003"/>
                <a:gd name="T38" fmla="*/ 601 w 1554"/>
                <a:gd name="T39" fmla="*/ 139 h 2003"/>
                <a:gd name="T40" fmla="*/ 640 w 1554"/>
                <a:gd name="T41" fmla="*/ 0 h 2003"/>
                <a:gd name="T42" fmla="*/ 708 w 1554"/>
                <a:gd name="T43" fmla="*/ 400 h 2003"/>
                <a:gd name="T44" fmla="*/ 927 w 1554"/>
                <a:gd name="T45" fmla="*/ 134 h 2003"/>
                <a:gd name="T46" fmla="*/ 737 w 1554"/>
                <a:gd name="T47" fmla="*/ 446 h 2003"/>
                <a:gd name="T48" fmla="*/ 952 w 1554"/>
                <a:gd name="T49" fmla="*/ 994 h 2003"/>
                <a:gd name="T50" fmla="*/ 1160 w 1554"/>
                <a:gd name="T51" fmla="*/ 840 h 2003"/>
                <a:gd name="T52" fmla="*/ 1133 w 1554"/>
                <a:gd name="T53" fmla="*/ 676 h 2003"/>
                <a:gd name="T54" fmla="*/ 1187 w 1554"/>
                <a:gd name="T55" fmla="*/ 810 h 2003"/>
                <a:gd name="T56" fmla="*/ 1365 w 1554"/>
                <a:gd name="T57" fmla="*/ 336 h 2003"/>
                <a:gd name="T58" fmla="*/ 1312 w 1554"/>
                <a:gd name="T59" fmla="*/ 698 h 2003"/>
                <a:gd name="T60" fmla="*/ 1481 w 1554"/>
                <a:gd name="T61" fmla="*/ 587 h 2003"/>
                <a:gd name="T62" fmla="*/ 1298 w 1554"/>
                <a:gd name="T63" fmla="*/ 731 h 2003"/>
                <a:gd name="T64" fmla="*/ 1177 w 1554"/>
                <a:gd name="T65" fmla="*/ 939 h 2003"/>
                <a:gd name="T66" fmla="*/ 1554 w 1554"/>
                <a:gd name="T67" fmla="*/ 904 h 2003"/>
                <a:gd name="T68" fmla="*/ 1143 w 1554"/>
                <a:gd name="T69" fmla="*/ 973 h 2003"/>
                <a:gd name="T70" fmla="*/ 922 w 1554"/>
                <a:gd name="T71" fmla="*/ 1117 h 2003"/>
                <a:gd name="T72" fmla="*/ 836 w 1554"/>
                <a:gd name="T73" fmla="*/ 1653 h 2003"/>
                <a:gd name="T74" fmla="*/ 980 w 1554"/>
                <a:gd name="T75" fmla="*/ 2003 h 2003"/>
                <a:gd name="T76" fmla="*/ 662 w 1554"/>
                <a:gd name="T77" fmla="*/ 2003 h 2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4" h="2003">
                  <a:moveTo>
                    <a:pt x="662" y="2003"/>
                  </a:moveTo>
                  <a:cubicBezTo>
                    <a:pt x="662" y="2003"/>
                    <a:pt x="589" y="1844"/>
                    <a:pt x="582" y="1732"/>
                  </a:cubicBezTo>
                  <a:cubicBezTo>
                    <a:pt x="582" y="1732"/>
                    <a:pt x="572" y="1599"/>
                    <a:pt x="634" y="1455"/>
                  </a:cubicBezTo>
                  <a:cubicBezTo>
                    <a:pt x="634" y="1455"/>
                    <a:pt x="669" y="1358"/>
                    <a:pt x="725" y="1227"/>
                  </a:cubicBezTo>
                  <a:cubicBezTo>
                    <a:pt x="725" y="1227"/>
                    <a:pt x="531" y="1192"/>
                    <a:pt x="393" y="1039"/>
                  </a:cubicBezTo>
                  <a:cubicBezTo>
                    <a:pt x="393" y="1039"/>
                    <a:pt x="202" y="1133"/>
                    <a:pt x="0" y="1009"/>
                  </a:cubicBezTo>
                  <a:cubicBezTo>
                    <a:pt x="0" y="1009"/>
                    <a:pt x="212" y="1095"/>
                    <a:pt x="363" y="1009"/>
                  </a:cubicBezTo>
                  <a:cubicBezTo>
                    <a:pt x="363" y="1009"/>
                    <a:pt x="276" y="915"/>
                    <a:pt x="237" y="807"/>
                  </a:cubicBezTo>
                  <a:cubicBezTo>
                    <a:pt x="237" y="807"/>
                    <a:pt x="149" y="792"/>
                    <a:pt x="66" y="651"/>
                  </a:cubicBezTo>
                  <a:cubicBezTo>
                    <a:pt x="66" y="651"/>
                    <a:pt x="161" y="768"/>
                    <a:pt x="222" y="774"/>
                  </a:cubicBezTo>
                  <a:cubicBezTo>
                    <a:pt x="222" y="774"/>
                    <a:pt x="158" y="641"/>
                    <a:pt x="191" y="472"/>
                  </a:cubicBezTo>
                  <a:cubicBezTo>
                    <a:pt x="191" y="472"/>
                    <a:pt x="182" y="702"/>
                    <a:pt x="332" y="873"/>
                  </a:cubicBezTo>
                  <a:cubicBezTo>
                    <a:pt x="332" y="873"/>
                    <a:pt x="360" y="846"/>
                    <a:pt x="373" y="737"/>
                  </a:cubicBezTo>
                  <a:cubicBezTo>
                    <a:pt x="373" y="737"/>
                    <a:pt x="404" y="826"/>
                    <a:pt x="363" y="908"/>
                  </a:cubicBezTo>
                  <a:cubicBezTo>
                    <a:pt x="363" y="908"/>
                    <a:pt x="498" y="1092"/>
                    <a:pt x="778" y="1116"/>
                  </a:cubicBezTo>
                  <a:cubicBezTo>
                    <a:pt x="778" y="1116"/>
                    <a:pt x="903" y="846"/>
                    <a:pt x="786" y="671"/>
                  </a:cubicBezTo>
                  <a:cubicBezTo>
                    <a:pt x="662" y="440"/>
                    <a:pt x="662" y="440"/>
                    <a:pt x="662" y="440"/>
                  </a:cubicBezTo>
                  <a:cubicBezTo>
                    <a:pt x="662" y="440"/>
                    <a:pt x="590" y="310"/>
                    <a:pt x="598" y="164"/>
                  </a:cubicBezTo>
                  <a:cubicBezTo>
                    <a:pt x="598" y="164"/>
                    <a:pt x="512" y="152"/>
                    <a:pt x="476" y="20"/>
                  </a:cubicBezTo>
                  <a:cubicBezTo>
                    <a:pt x="476" y="20"/>
                    <a:pt x="542" y="145"/>
                    <a:pt x="601" y="139"/>
                  </a:cubicBezTo>
                  <a:cubicBezTo>
                    <a:pt x="601" y="139"/>
                    <a:pt x="614" y="37"/>
                    <a:pt x="640" y="0"/>
                  </a:cubicBezTo>
                  <a:cubicBezTo>
                    <a:pt x="640" y="0"/>
                    <a:pt x="567" y="208"/>
                    <a:pt x="708" y="400"/>
                  </a:cubicBezTo>
                  <a:cubicBezTo>
                    <a:pt x="708" y="400"/>
                    <a:pt x="874" y="388"/>
                    <a:pt x="927" y="134"/>
                  </a:cubicBezTo>
                  <a:cubicBezTo>
                    <a:pt x="927" y="134"/>
                    <a:pt x="938" y="377"/>
                    <a:pt x="737" y="446"/>
                  </a:cubicBezTo>
                  <a:cubicBezTo>
                    <a:pt x="737" y="446"/>
                    <a:pt x="994" y="748"/>
                    <a:pt x="952" y="994"/>
                  </a:cubicBezTo>
                  <a:cubicBezTo>
                    <a:pt x="952" y="994"/>
                    <a:pt x="1104" y="933"/>
                    <a:pt x="1160" y="840"/>
                  </a:cubicBezTo>
                  <a:cubicBezTo>
                    <a:pt x="1160" y="840"/>
                    <a:pt x="1112" y="785"/>
                    <a:pt x="1133" y="676"/>
                  </a:cubicBezTo>
                  <a:cubicBezTo>
                    <a:pt x="1133" y="676"/>
                    <a:pt x="1141" y="798"/>
                    <a:pt x="1187" y="810"/>
                  </a:cubicBezTo>
                  <a:cubicBezTo>
                    <a:pt x="1187" y="810"/>
                    <a:pt x="1323" y="668"/>
                    <a:pt x="1365" y="336"/>
                  </a:cubicBezTo>
                  <a:cubicBezTo>
                    <a:pt x="1365" y="336"/>
                    <a:pt x="1379" y="549"/>
                    <a:pt x="1312" y="698"/>
                  </a:cubicBezTo>
                  <a:cubicBezTo>
                    <a:pt x="1312" y="698"/>
                    <a:pt x="1426" y="710"/>
                    <a:pt x="1481" y="587"/>
                  </a:cubicBezTo>
                  <a:cubicBezTo>
                    <a:pt x="1481" y="587"/>
                    <a:pt x="1434" y="738"/>
                    <a:pt x="1298" y="731"/>
                  </a:cubicBezTo>
                  <a:cubicBezTo>
                    <a:pt x="1298" y="731"/>
                    <a:pt x="1240" y="876"/>
                    <a:pt x="1177" y="939"/>
                  </a:cubicBezTo>
                  <a:cubicBezTo>
                    <a:pt x="1177" y="939"/>
                    <a:pt x="1295" y="1037"/>
                    <a:pt x="1554" y="904"/>
                  </a:cubicBezTo>
                  <a:cubicBezTo>
                    <a:pt x="1554" y="904"/>
                    <a:pt x="1343" y="1066"/>
                    <a:pt x="1143" y="973"/>
                  </a:cubicBezTo>
                  <a:cubicBezTo>
                    <a:pt x="1143" y="973"/>
                    <a:pt x="1058" y="1072"/>
                    <a:pt x="922" y="1117"/>
                  </a:cubicBezTo>
                  <a:cubicBezTo>
                    <a:pt x="922" y="1117"/>
                    <a:pt x="814" y="1484"/>
                    <a:pt x="836" y="1653"/>
                  </a:cubicBezTo>
                  <a:cubicBezTo>
                    <a:pt x="836" y="1653"/>
                    <a:pt x="875" y="1845"/>
                    <a:pt x="980" y="2003"/>
                  </a:cubicBezTo>
                  <a:lnTo>
                    <a:pt x="662" y="2003"/>
                  </a:lnTo>
                  <a:close/>
                </a:path>
              </a:pathLst>
            </a:custGeom>
            <a:gradFill flip="none" rotWithShape="1">
              <a:gsLst>
                <a:gs pos="0">
                  <a:schemeClr val="bg1">
                    <a:lumMod val="95000"/>
                  </a:schemeClr>
                </a:gs>
                <a:gs pos="100000">
                  <a:schemeClr val="bg1">
                    <a:shade val="100000"/>
                    <a:satMod val="11500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800"/>
              <a:endParaRPr lang="en-IN" sz="1350">
                <a:solidFill>
                  <a:prstClr val="black"/>
                </a:solidFill>
                <a:latin typeface="Calibri" panose="020F0502020204030204"/>
              </a:endParaRPr>
            </a:p>
          </p:txBody>
        </p:sp>
      </p:grpSp>
      <p:grpSp>
        <p:nvGrpSpPr>
          <p:cNvPr id="174" name="Group 173">
            <a:extLst>
              <a:ext uri="{FF2B5EF4-FFF2-40B4-BE49-F238E27FC236}">
                <a16:creationId xmlns:a16="http://schemas.microsoft.com/office/drawing/2014/main" id="{6B504DC0-1455-4234-A596-EBC43084C6B9}"/>
              </a:ext>
            </a:extLst>
          </p:cNvPr>
          <p:cNvGrpSpPr/>
          <p:nvPr/>
        </p:nvGrpSpPr>
        <p:grpSpPr>
          <a:xfrm>
            <a:off x="11635239" y="5166556"/>
            <a:ext cx="366088" cy="365671"/>
            <a:chOff x="8663707" y="5123403"/>
            <a:chExt cx="624315" cy="613722"/>
          </a:xfrm>
        </p:grpSpPr>
        <p:sp>
          <p:nvSpPr>
            <p:cNvPr id="161" name="Oval 160">
              <a:extLst>
                <a:ext uri="{FF2B5EF4-FFF2-40B4-BE49-F238E27FC236}">
                  <a16:creationId xmlns:a16="http://schemas.microsoft.com/office/drawing/2014/main" id="{FB131468-0462-4C9A-AD31-6BCBCA6CCCEB}"/>
                </a:ext>
              </a:extLst>
            </p:cNvPr>
            <p:cNvSpPr/>
            <p:nvPr/>
          </p:nvSpPr>
          <p:spPr>
            <a:xfrm>
              <a:off x="8663707" y="5123403"/>
              <a:ext cx="624315" cy="613722"/>
            </a:xfrm>
            <a:prstGeom prst="ellipse">
              <a:avLst/>
            </a:prstGeom>
            <a:solidFill>
              <a:srgbClr val="70AD47"/>
            </a:solidFill>
            <a:ln w="28575">
              <a:no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200" b="1">
                <a:latin typeface="Arial" pitchFamily="34" charset="0"/>
                <a:cs typeface="Arial" pitchFamily="34" charset="0"/>
              </a:endParaRPr>
            </a:p>
          </p:txBody>
        </p:sp>
        <p:pic>
          <p:nvPicPr>
            <p:cNvPr id="37" name="Graphic 36" descr="Users">
              <a:extLst>
                <a:ext uri="{FF2B5EF4-FFF2-40B4-BE49-F238E27FC236}">
                  <a16:creationId xmlns:a16="http://schemas.microsoft.com/office/drawing/2014/main" id="{A035C50A-E42A-427B-8B19-4E2622BA0D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81853" y="5222403"/>
              <a:ext cx="400318" cy="400318"/>
            </a:xfrm>
            <a:prstGeom prst="rect">
              <a:avLst/>
            </a:prstGeom>
          </p:spPr>
        </p:pic>
      </p:grpSp>
      <p:grpSp>
        <p:nvGrpSpPr>
          <p:cNvPr id="175" name="Group 174">
            <a:extLst>
              <a:ext uri="{FF2B5EF4-FFF2-40B4-BE49-F238E27FC236}">
                <a16:creationId xmlns:a16="http://schemas.microsoft.com/office/drawing/2014/main" id="{C4CF4AE5-2647-4D39-B623-31A914713461}"/>
              </a:ext>
            </a:extLst>
          </p:cNvPr>
          <p:cNvGrpSpPr/>
          <p:nvPr/>
        </p:nvGrpSpPr>
        <p:grpSpPr>
          <a:xfrm>
            <a:off x="10791122" y="4796858"/>
            <a:ext cx="385811" cy="401525"/>
            <a:chOff x="7717048" y="5722164"/>
            <a:chExt cx="624315" cy="613722"/>
          </a:xfrm>
        </p:grpSpPr>
        <p:sp>
          <p:nvSpPr>
            <p:cNvPr id="159" name="Oval 158">
              <a:extLst>
                <a:ext uri="{FF2B5EF4-FFF2-40B4-BE49-F238E27FC236}">
                  <a16:creationId xmlns:a16="http://schemas.microsoft.com/office/drawing/2014/main" id="{96E4A863-BDC7-4B9E-8BD8-0C94BC7EB837}"/>
                </a:ext>
              </a:extLst>
            </p:cNvPr>
            <p:cNvSpPr/>
            <p:nvPr/>
          </p:nvSpPr>
          <p:spPr>
            <a:xfrm>
              <a:off x="7717048" y="5722164"/>
              <a:ext cx="624315" cy="613722"/>
            </a:xfrm>
            <a:prstGeom prst="ellipse">
              <a:avLst/>
            </a:prstGeom>
            <a:solidFill>
              <a:srgbClr val="70AD47"/>
            </a:solidFill>
            <a:ln w="28575">
              <a:no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200" b="1">
                <a:latin typeface="Arial" pitchFamily="34" charset="0"/>
                <a:cs typeface="Arial" pitchFamily="34" charset="0"/>
              </a:endParaRPr>
            </a:p>
          </p:txBody>
        </p:sp>
        <p:pic>
          <p:nvPicPr>
            <p:cNvPr id="31" name="Graphic 30" descr="Speaker Phone">
              <a:extLst>
                <a:ext uri="{FF2B5EF4-FFF2-40B4-BE49-F238E27FC236}">
                  <a16:creationId xmlns:a16="http://schemas.microsoft.com/office/drawing/2014/main" id="{E406E114-7629-4228-B816-6C54EF5FF66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848639" y="5861692"/>
              <a:ext cx="361132" cy="361132"/>
            </a:xfrm>
            <a:prstGeom prst="rect">
              <a:avLst/>
            </a:prstGeom>
          </p:spPr>
        </p:pic>
      </p:grpSp>
      <p:grpSp>
        <p:nvGrpSpPr>
          <p:cNvPr id="176" name="Group 175">
            <a:extLst>
              <a:ext uri="{FF2B5EF4-FFF2-40B4-BE49-F238E27FC236}">
                <a16:creationId xmlns:a16="http://schemas.microsoft.com/office/drawing/2014/main" id="{0D297964-B930-49A7-AB4C-094BDA5E7BE1}"/>
              </a:ext>
            </a:extLst>
          </p:cNvPr>
          <p:cNvGrpSpPr/>
          <p:nvPr/>
        </p:nvGrpSpPr>
        <p:grpSpPr>
          <a:xfrm>
            <a:off x="10323734" y="5372192"/>
            <a:ext cx="322004" cy="342030"/>
            <a:chOff x="8867827" y="6166988"/>
            <a:chExt cx="624315" cy="613722"/>
          </a:xfrm>
        </p:grpSpPr>
        <p:sp>
          <p:nvSpPr>
            <p:cNvPr id="160" name="Oval 159">
              <a:extLst>
                <a:ext uri="{FF2B5EF4-FFF2-40B4-BE49-F238E27FC236}">
                  <a16:creationId xmlns:a16="http://schemas.microsoft.com/office/drawing/2014/main" id="{3ECAD5A0-6F1E-4879-A2D5-1D7CC0B671AD}"/>
                </a:ext>
              </a:extLst>
            </p:cNvPr>
            <p:cNvSpPr/>
            <p:nvPr/>
          </p:nvSpPr>
          <p:spPr>
            <a:xfrm>
              <a:off x="8867827" y="6166988"/>
              <a:ext cx="624315" cy="613722"/>
            </a:xfrm>
            <a:prstGeom prst="ellipse">
              <a:avLst/>
            </a:prstGeom>
            <a:solidFill>
              <a:srgbClr val="70AD47"/>
            </a:solidFill>
            <a:ln w="28575">
              <a:no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200" b="1">
                <a:latin typeface="Arial" pitchFamily="34" charset="0"/>
                <a:cs typeface="Arial" pitchFamily="34" charset="0"/>
              </a:endParaRPr>
            </a:p>
          </p:txBody>
        </p:sp>
        <p:pic>
          <p:nvPicPr>
            <p:cNvPr id="33" name="Graphic 32" descr="Laptop">
              <a:extLst>
                <a:ext uri="{FF2B5EF4-FFF2-40B4-BE49-F238E27FC236}">
                  <a16:creationId xmlns:a16="http://schemas.microsoft.com/office/drawing/2014/main" id="{E250B4EA-9B14-4AC1-B683-1D45519B0F0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997684" y="6286598"/>
              <a:ext cx="364050" cy="364050"/>
            </a:xfrm>
            <a:prstGeom prst="rect">
              <a:avLst/>
            </a:prstGeom>
          </p:spPr>
        </p:pic>
      </p:grpSp>
    </p:spTree>
    <p:extLst>
      <p:ext uri="{BB962C8B-B14F-4D97-AF65-F5344CB8AC3E}">
        <p14:creationId xmlns:p14="http://schemas.microsoft.com/office/powerpoint/2010/main" val="4545881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2000" fill="hold"/>
                                        <p:tgtEl>
                                          <p:spTgt spid="30"/>
                                        </p:tgtEl>
                                        <p:attrNameLst>
                                          <p:attrName>ppt_x</p:attrName>
                                        </p:attrNameLst>
                                      </p:cBhvr>
                                      <p:tavLst>
                                        <p:tav tm="0">
                                          <p:val>
                                            <p:strVal val="#ppt_x"/>
                                          </p:val>
                                        </p:tav>
                                        <p:tav tm="100000">
                                          <p:val>
                                            <p:strVal val="#ppt_x"/>
                                          </p:val>
                                        </p:tav>
                                      </p:tavLst>
                                    </p:anim>
                                    <p:anim calcmode="lin" valueType="num">
                                      <p:cBhvr>
                                        <p:cTn id="8" dur="2000" fill="hold"/>
                                        <p:tgtEl>
                                          <p:spTgt spid="30"/>
                                        </p:tgtEl>
                                        <p:attrNameLst>
                                          <p:attrName>ppt_y</p:attrName>
                                        </p:attrNameLst>
                                      </p:cBhvr>
                                      <p:tavLst>
                                        <p:tav tm="0">
                                          <p:val>
                                            <p:strVal val="#ppt_y-#ppt_h/2"/>
                                          </p:val>
                                        </p:tav>
                                        <p:tav tm="100000">
                                          <p:val>
                                            <p:strVal val="#ppt_y"/>
                                          </p:val>
                                        </p:tav>
                                      </p:tavLst>
                                    </p:anim>
                                    <p:anim calcmode="lin" valueType="num">
                                      <p:cBhvr>
                                        <p:cTn id="9" dur="2000" fill="hold"/>
                                        <p:tgtEl>
                                          <p:spTgt spid="30"/>
                                        </p:tgtEl>
                                        <p:attrNameLst>
                                          <p:attrName>ppt_w</p:attrName>
                                        </p:attrNameLst>
                                      </p:cBhvr>
                                      <p:tavLst>
                                        <p:tav tm="0">
                                          <p:val>
                                            <p:strVal val="#ppt_w"/>
                                          </p:val>
                                        </p:tav>
                                        <p:tav tm="100000">
                                          <p:val>
                                            <p:strVal val="#ppt_w"/>
                                          </p:val>
                                        </p:tav>
                                      </p:tavLst>
                                    </p:anim>
                                    <p:anim calcmode="lin" valueType="num">
                                      <p:cBhvr>
                                        <p:cTn id="10" dur="2000" fill="hold"/>
                                        <p:tgtEl>
                                          <p:spTgt spid="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A58AF650684004DB4D727214EE743C9" ma:contentTypeVersion="18" ma:contentTypeDescription="Create a new document." ma:contentTypeScope="" ma:versionID="08bbccb12a95d8e30e571596c418f772">
  <xsd:schema xmlns:xsd="http://www.w3.org/2001/XMLSchema" xmlns:xs="http://www.w3.org/2001/XMLSchema" xmlns:p="http://schemas.microsoft.com/office/2006/metadata/properties" xmlns:ns1="http://schemas.microsoft.com/sharepoint/v3" xmlns:ns2="e9490d13-8b4b-4b30-8a7f-4904a19a9936" xmlns:ns3="f90e7bc6-a3db-487f-b513-bfabef5bed32" xmlns:ns4="cccaf3ac-2de9-44d4-aa31-54302fceb5f7" targetNamespace="http://schemas.microsoft.com/office/2006/metadata/properties" ma:root="true" ma:fieldsID="f1ce1e6a39398e2b6819a8a8f8133732" ns1:_="" ns2:_="" ns3:_="" ns4:_="">
    <xsd:import namespace="http://schemas.microsoft.com/sharepoint/v3"/>
    <xsd:import namespace="e9490d13-8b4b-4b30-8a7f-4904a19a9936"/>
    <xsd:import namespace="f90e7bc6-a3db-487f-b513-bfabef5bed32"/>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490d13-8b4b-4b30-8a7f-4904a19a99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90e7bc6-a3db-487f-b513-bfabef5bed3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9149f758-a6f2-4b74-bc3e-e8922073796b}" ma:internalName="TaxCatchAll" ma:showField="CatchAllData" ma:web="f90e7bc6-a3db-487f-b513-bfabef5bed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cccaf3ac-2de9-44d4-aa31-54302fceb5f7" xsi:nil="true"/>
    <lcf76f155ced4ddcb4097134ff3c332f xmlns="e9490d13-8b4b-4b30-8a7f-4904a19a993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A6D190C-08E7-4362-86BB-3CB4A0373ECA}">
  <ds:schemaRefs>
    <ds:schemaRef ds:uri="http://schemas.microsoft.com/sharepoint/v3/contenttype/forms"/>
  </ds:schemaRefs>
</ds:datastoreItem>
</file>

<file path=customXml/itemProps2.xml><?xml version="1.0" encoding="utf-8"?>
<ds:datastoreItem xmlns:ds="http://schemas.openxmlformats.org/officeDocument/2006/customXml" ds:itemID="{2BA872E8-DFD2-4FB6-968B-D4F7A25125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9490d13-8b4b-4b30-8a7f-4904a19a9936"/>
    <ds:schemaRef ds:uri="f90e7bc6-a3db-487f-b513-bfabef5bed32"/>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D4F68E-6587-4FD2-9C10-8BB8BB2F446F}">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dcmitype/"/>
    <ds:schemaRef ds:uri="http://purl.org/dc/elements/1.1/"/>
    <ds:schemaRef ds:uri="ea90d20c-e63c-4779-b641-2d991a6a0c43"/>
    <ds:schemaRef ds:uri="http://schemas.microsoft.com/office/infopath/2007/PartnerControls"/>
    <ds:schemaRef ds:uri="http://www.w3.org/XML/1998/namespace"/>
    <ds:schemaRef ds:uri="http://schemas.microsoft.com/sharepoint/v3"/>
    <ds:schemaRef ds:uri="cccaf3ac-2de9-44d4-aa31-54302fceb5f7"/>
    <ds:schemaRef ds:uri="e9490d13-8b4b-4b30-8a7f-4904a19a9936"/>
  </ds:schemaRefs>
</ds:datastoreItem>
</file>

<file path=docProps/app.xml><?xml version="1.0" encoding="utf-8"?>
<Properties xmlns="http://schemas.openxmlformats.org/officeDocument/2006/extended-properties" xmlns:vt="http://schemas.openxmlformats.org/officeDocument/2006/docPropsVTypes">
  <TotalTime>2</TotalTime>
  <Words>1279</Words>
  <Application>Microsoft Office PowerPoint</Application>
  <PresentationFormat>Widescreen</PresentationFormat>
  <Paragraphs>87</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PowerPoint Presentation</vt:lpstr>
      <vt:lpstr>Health and Wellbeing Webinar Series</vt:lpstr>
      <vt:lpstr>Mental Health Support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Neilson</dc:creator>
  <cp:lastModifiedBy>Isobel Billington</cp:lastModifiedBy>
  <cp:revision>6</cp:revision>
  <dcterms:created xsi:type="dcterms:W3CDTF">2021-05-07T12:39:09Z</dcterms:created>
  <dcterms:modified xsi:type="dcterms:W3CDTF">2022-08-22T16:34:35Z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0x010100FA58AF650684004DB4D727214EE743C9</vt:lpwstr>
  </property>
</Properties>
</file>